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2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 03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108813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6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Being the Answer When</a:t>
            </a:r>
            <a:endParaRPr lang="en-US" sz="5000" dirty="0"/>
          </a:p>
          <a:p>
            <a:pPr indent="0" marL="0">
              <a:lnSpc>
                <a:spcPts val="56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Customer Asks an AI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777240" y="425196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B9C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is moving from links to answers. How service businesses get cited by ChatGPT, Perplexity and Gemini, through entity strategy, schema and answer-first content.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54406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</a:t>
            </a:r>
            <a:pPr indent="0" marL="0">
              <a:buNone/>
            </a:pPr>
            <a:r>
              <a:rPr lang="en-US" sz="150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Founder, GAMEPLAN.   ·   Performance, Media, Technology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“AI SEARCH” ISN'T ONE AUDIENCE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engines. They don't behave alike.</a:t>
            </a:r>
            <a:endParaRPr lang="en-US" sz="3300" dirty="0"/>
          </a:p>
        </p:txBody>
      </p:sp>
      <p:sp>
        <p:nvSpPr>
          <p:cNvPr id="7" name="Shape 5"/>
          <p:cNvSpPr/>
          <p:nvPr/>
        </p:nvSpPr>
        <p:spPr>
          <a:xfrm>
            <a:off x="777240" y="2606040"/>
            <a:ext cx="2542032" cy="2606040"/>
          </a:xfrm>
          <a:prstGeom prst="roundRect">
            <a:avLst>
              <a:gd name="adj" fmla="val 2518"/>
            </a:avLst>
          </a:prstGeom>
          <a:solidFill>
            <a:srgbClr val="F4F6F8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2898648"/>
            <a:ext cx="19933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051560" y="3520440"/>
            <a:ext cx="20391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citation machine. Favours freshness, evidence and community sources (Reddit). Publish recent, data-rich material.</a:t>
            </a:r>
            <a:endParaRPr lang="en-US" sz="1180" dirty="0"/>
          </a:p>
        </p:txBody>
      </p:sp>
      <p:sp>
        <p:nvSpPr>
          <p:cNvPr id="10" name="Shape 8"/>
          <p:cNvSpPr/>
          <p:nvPr/>
        </p:nvSpPr>
        <p:spPr>
          <a:xfrm>
            <a:off x="3483864" y="2606040"/>
            <a:ext cx="2542032" cy="2606040"/>
          </a:xfrm>
          <a:prstGeom prst="roundRect">
            <a:avLst>
              <a:gd name="adj" fmla="val 2518"/>
            </a:avLst>
          </a:prstGeom>
          <a:solidFill>
            <a:srgbClr val="F4F6F8"/>
          </a:solidFill>
          <a:ln/>
        </p:spPr>
      </p:sp>
      <p:sp>
        <p:nvSpPr>
          <p:cNvPr id="11" name="Text 9"/>
          <p:cNvSpPr/>
          <p:nvPr/>
        </p:nvSpPr>
        <p:spPr>
          <a:xfrm>
            <a:off x="3758184" y="2898648"/>
            <a:ext cx="19933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3758184" y="3520440"/>
            <a:ext cx="20391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Rewards depth and expertise. Lifts structured formats, clean Q&amp;A and lists, close to verbatim. Give it something neat to lift.</a:t>
            </a:r>
            <a:endParaRPr lang="en-US" sz="1180" dirty="0"/>
          </a:p>
        </p:txBody>
      </p:sp>
      <p:sp>
        <p:nvSpPr>
          <p:cNvPr id="13" name="Shape 11"/>
          <p:cNvSpPr/>
          <p:nvPr/>
        </p:nvSpPr>
        <p:spPr>
          <a:xfrm>
            <a:off x="6190488" y="2606040"/>
            <a:ext cx="2542032" cy="2606040"/>
          </a:xfrm>
          <a:prstGeom prst="roundRect">
            <a:avLst>
              <a:gd name="adj" fmla="val 2518"/>
            </a:avLst>
          </a:prstGeom>
          <a:solidFill>
            <a:srgbClr val="121212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64808" y="2898648"/>
            <a:ext cx="19933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/ AI Overviews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6464808" y="3520440"/>
            <a:ext cx="20391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C8D0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Wired into the knowledge graph. Where your entity work and Google Business Profile pay off most. FAQ structure helps.</a:t>
            </a:r>
            <a:endParaRPr lang="en-US" sz="1180" dirty="0"/>
          </a:p>
        </p:txBody>
      </p:sp>
      <p:sp>
        <p:nvSpPr>
          <p:cNvPr id="16" name="Shape 14"/>
          <p:cNvSpPr/>
          <p:nvPr/>
        </p:nvSpPr>
        <p:spPr>
          <a:xfrm>
            <a:off x="8897112" y="2606040"/>
            <a:ext cx="2542032" cy="2606040"/>
          </a:xfrm>
          <a:prstGeom prst="roundRect">
            <a:avLst>
              <a:gd name="adj" fmla="val 2518"/>
            </a:avLst>
          </a:prstGeom>
          <a:solidFill>
            <a:srgbClr val="F4F6F8"/>
          </a:solidFill>
          <a:ln/>
        </p:spPr>
      </p:sp>
      <p:sp>
        <p:nvSpPr>
          <p:cNvPr id="17" name="Text 15"/>
          <p:cNvSpPr/>
          <p:nvPr/>
        </p:nvSpPr>
        <p:spPr>
          <a:xfrm>
            <a:off x="9171432" y="2898648"/>
            <a:ext cx="19933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9171432" y="3520440"/>
            <a:ext cx="20391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Neutral and coherent, cites few sources. Rewards clear, sober, well-reasoned prose over hype.</a:t>
            </a:r>
            <a:endParaRPr lang="en-US" sz="1180" dirty="0"/>
          </a:p>
        </p:txBody>
      </p:sp>
      <p:sp>
        <p:nvSpPr>
          <p:cNvPr id="19" name="Text 17"/>
          <p:cNvSpPr/>
          <p:nvPr/>
        </p:nvSpPr>
        <p:spPr>
          <a:xfrm>
            <a:off x="777240" y="55321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15–20 buyer questions, run them across all four every week. Watch when you appear, vanish, or lose a slot. That's the new rank tracking.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ORDER IS THE WHOLE POINT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90-day play.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77240" y="2697480"/>
            <a:ext cx="3401568" cy="2743200"/>
          </a:xfrm>
          <a:prstGeom prst="roundRect">
            <a:avLst>
              <a:gd name="adj" fmla="val 2667"/>
            </a:avLst>
          </a:prstGeom>
          <a:solidFill>
            <a:srgbClr val="F4F6F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990088"/>
            <a:ext cx="2761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5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097280" y="3300984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097280" y="3886200"/>
            <a:ext cx="28529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Wikidata entry. Organization + Person schema with a full sameAs array. Claim and clean the Google Business Profile. Identical NAP. Not creative. Decisive.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393692" y="2697480"/>
            <a:ext cx="3401568" cy="2743200"/>
          </a:xfrm>
          <a:prstGeom prst="roundRect">
            <a:avLst>
              <a:gd name="adj" fmla="val 2667"/>
            </a:avLst>
          </a:prstGeom>
          <a:solidFill>
            <a:srgbClr val="F4F6F8"/>
          </a:solidFill>
          <a:ln/>
        </p:spPr>
      </p:sp>
      <p:sp>
        <p:nvSpPr>
          <p:cNvPr id="12" name="Text 10"/>
          <p:cNvSpPr/>
          <p:nvPr/>
        </p:nvSpPr>
        <p:spPr>
          <a:xfrm>
            <a:off x="4713732" y="2990088"/>
            <a:ext cx="2761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5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2–3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713732" y="3300984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Signals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4713732" y="3886200"/>
            <a:ext cx="28529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named in directories and trusted platforms. Run digital PR. Publish answer-first, evidence-dense content. Reinforce the entity from outside.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010144" y="2697480"/>
            <a:ext cx="3401568" cy="2743200"/>
          </a:xfrm>
          <a:prstGeom prst="roundRect">
            <a:avLst>
              <a:gd name="adj" fmla="val 2667"/>
            </a:avLst>
          </a:prstGeom>
          <a:solidFill>
            <a:srgbClr val="121212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330184" y="2990088"/>
            <a:ext cx="27614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50" kern="0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THROUGHOUT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330184" y="3300984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330184" y="3886200"/>
            <a:ext cx="28529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C8D0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citations across the four engines weekly. Knowledge panels in 3–6 months; citation lift 90–120 days. A compounding asset, not a quick win.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77240" y="5943600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Entity, then corroboration, then answer-first content. Without the foundation, everything you build points at an entity the machine can't confirm.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212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16002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whole talk, in one line.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77240" y="2103120"/>
            <a:ext cx="10789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6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trying to rank.</a:t>
            </a:r>
            <a:endParaRPr lang="en-US" sz="5600" dirty="0"/>
          </a:p>
          <a:p>
            <a:pPr indent="0" marL="0">
              <a:lnSpc>
                <a:spcPts val="6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being the answer.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777240" y="429768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50" dirty="0">
                <a:solidFill>
                  <a:srgbClr val="B9C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the business the machine is most certain is real, can verify across a dozen trusted sources, and can hand the cleanest, best-evidenced answer to lift. It isn't glamorous or fast. But it compounds, your competitors are ignoring it, and the early window is open right now.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777240" y="562356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</a:t>
            </a:r>
            <a:pPr indent="0" marL="0">
              <a:buNone/>
            </a:pPr>
            <a:r>
              <a:rPr lang="en-US" sz="150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Founder, GAMEPLAN.   ·   </a:t>
            </a:r>
            <a:pPr indent="0" marL="0">
              <a:buNone/>
            </a:pPr>
            <a:r>
              <a:rPr lang="en-US" sz="1500" b="1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tomgoodwin.london/speaking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HONEST ABOUT WHAT'S HAPPENING TO SEARCH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page of ten blue links is being</a:t>
            </a:r>
            <a:endParaRPr lang="en-US" sz="3200" dirty="0"/>
          </a:p>
          <a:p>
            <a:pPr indent="0" marL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replaced by a single answer.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777240" y="2880360"/>
            <a:ext cx="3401568" cy="1691640"/>
          </a:xfrm>
          <a:prstGeom prst="roundRect">
            <a:avLst>
              <a:gd name="adj" fmla="val 3784"/>
            </a:avLst>
          </a:prstGeom>
          <a:solidFill>
            <a:srgbClr val="F4F6F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3136392"/>
            <a:ext cx="27614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~69%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1097280" y="3931920"/>
            <a:ext cx="2852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searches now end without a single click.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93692" y="2880360"/>
            <a:ext cx="3401568" cy="1691640"/>
          </a:xfrm>
          <a:prstGeom prst="roundRect">
            <a:avLst>
              <a:gd name="adj" fmla="val 3784"/>
            </a:avLst>
          </a:prstGeom>
          <a:solidFill>
            <a:srgbClr val="F4F6F8"/>
          </a:solidFill>
          <a:ln/>
        </p:spPr>
      </p:sp>
      <p:sp>
        <p:nvSpPr>
          <p:cNvPr id="11" name="Text 9"/>
          <p:cNvSpPr/>
          <p:nvPr/>
        </p:nvSpPr>
        <p:spPr>
          <a:xfrm>
            <a:off x="4713732" y="3136392"/>
            <a:ext cx="27614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~58%</a:t>
            </a:r>
            <a:endParaRPr lang="en-US" sz="5200" dirty="0"/>
          </a:p>
        </p:txBody>
      </p:sp>
      <p:sp>
        <p:nvSpPr>
          <p:cNvPr id="12" name="Text 10"/>
          <p:cNvSpPr/>
          <p:nvPr/>
        </p:nvSpPr>
        <p:spPr>
          <a:xfrm>
            <a:off x="4713732" y="3931920"/>
            <a:ext cx="2852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 in click-through on the top result where AI Overviews appear.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010144" y="2880360"/>
            <a:ext cx="3401568" cy="1691640"/>
          </a:xfrm>
          <a:prstGeom prst="roundRect">
            <a:avLst>
              <a:gd name="adj" fmla="val 3784"/>
            </a:avLst>
          </a:prstGeom>
          <a:solidFill>
            <a:srgbClr val="F4F6F8"/>
          </a:solidFill>
          <a:ln/>
        </p:spPr>
      </p:sp>
      <p:sp>
        <p:nvSpPr>
          <p:cNvPr id="14" name="Text 12"/>
          <p:cNvSpPr/>
          <p:nvPr/>
        </p:nvSpPr>
        <p:spPr>
          <a:xfrm>
            <a:off x="8330184" y="3136392"/>
            <a:ext cx="27614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~33%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8330184" y="3931920"/>
            <a:ext cx="2852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 in traffic from Google to publishers.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777240" y="493776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publisher loses a click. A service business loses the moment of recommendation. When someone asks an AI “best physio near me,” they get a name, maybe three. There is no page two.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PANICKING, START WORKING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Fewer visitors. Far higher intent.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77240" y="2148840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Someone arriving from an AI answer has already had the comparison and the shortlist inside the AI. They aren't browsing. They're close to deciding.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77240" y="3182112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 referral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11880" y="3255264"/>
            <a:ext cx="7799832" cy="457200"/>
          </a:xfrm>
          <a:prstGeom prst="rect">
            <a:avLst/>
          </a:prstGeom>
          <a:solidFill>
            <a:srgbClr val="EEF1F4"/>
          </a:solidFill>
          <a:ln/>
        </p:spPr>
      </p:sp>
      <p:sp>
        <p:nvSpPr>
          <p:cNvPr id="10" name="Shape 8"/>
          <p:cNvSpPr/>
          <p:nvPr/>
        </p:nvSpPr>
        <p:spPr>
          <a:xfrm>
            <a:off x="3611880" y="3255264"/>
            <a:ext cx="6633401" cy="457200"/>
          </a:xfrm>
          <a:prstGeom prst="rect">
            <a:avLst/>
          </a:prstGeom>
          <a:solidFill>
            <a:srgbClr val="2E5A8C"/>
          </a:solidFill>
          <a:ln/>
        </p:spPr>
      </p:sp>
      <p:sp>
        <p:nvSpPr>
          <p:cNvPr id="11" name="Text 9"/>
          <p:cNvSpPr/>
          <p:nvPr/>
        </p:nvSpPr>
        <p:spPr>
          <a:xfrm>
            <a:off x="10355008" y="320040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15.9%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77240" y="4133088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 referral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11880" y="4206240"/>
            <a:ext cx="7799832" cy="457200"/>
          </a:xfrm>
          <a:prstGeom prst="rect">
            <a:avLst/>
          </a:prstGeom>
          <a:solidFill>
            <a:srgbClr val="EEF1F4"/>
          </a:solidFill>
          <a:ln/>
        </p:spPr>
      </p:sp>
      <p:sp>
        <p:nvSpPr>
          <p:cNvPr id="14" name="Shape 12"/>
          <p:cNvSpPr/>
          <p:nvPr/>
        </p:nvSpPr>
        <p:spPr>
          <a:xfrm>
            <a:off x="3611880" y="4206240"/>
            <a:ext cx="4380547" cy="457200"/>
          </a:xfrm>
          <a:prstGeom prst="rect">
            <a:avLst/>
          </a:prstGeom>
          <a:solidFill>
            <a:srgbClr val="5C7FA3"/>
          </a:solidFill>
          <a:ln/>
        </p:spPr>
      </p:sp>
      <p:sp>
        <p:nvSpPr>
          <p:cNvPr id="15" name="Text 13"/>
          <p:cNvSpPr/>
          <p:nvPr/>
        </p:nvSpPr>
        <p:spPr>
          <a:xfrm>
            <a:off x="8102155" y="415137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C7F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10.5%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77240" y="5084064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organic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611880" y="5157216"/>
            <a:ext cx="7799832" cy="457200"/>
          </a:xfrm>
          <a:prstGeom prst="rect">
            <a:avLst/>
          </a:prstGeom>
          <a:solidFill>
            <a:srgbClr val="EEF1F4"/>
          </a:solidFill>
          <a:ln/>
        </p:spPr>
      </p:sp>
      <p:sp>
        <p:nvSpPr>
          <p:cNvPr id="18" name="Shape 16"/>
          <p:cNvSpPr/>
          <p:nvPr/>
        </p:nvSpPr>
        <p:spPr>
          <a:xfrm>
            <a:off x="3611880" y="5157216"/>
            <a:ext cx="750951" cy="457200"/>
          </a:xfrm>
          <a:prstGeom prst="rect">
            <a:avLst/>
          </a:prstGeom>
          <a:solidFill>
            <a:srgbClr val="9AA3AE"/>
          </a:solidFill>
          <a:ln/>
        </p:spPr>
      </p:sp>
      <p:sp>
        <p:nvSpPr>
          <p:cNvPr id="19" name="Text 17"/>
          <p:cNvSpPr/>
          <p:nvPr/>
        </p:nvSpPr>
        <p:spPr>
          <a:xfrm>
            <a:off x="4472559" y="510235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1.8%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777240" y="580644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80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9x </a:t>
            </a:r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conversion rate of Google organic. You're not chasing traffic any more. You're chasing the recommendation itself.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MACHINE ACTUALLY DECIDES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isn't magic. It's two steps.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77240" y="2514600"/>
            <a:ext cx="4617720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43000" y="2788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2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26280" y="274320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315468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Retrieve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1143000" y="3703320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search runs and pulls back 10–50 candidate sources. Miss this set and nothing else matters. You're out before the thinking starts.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5394960" y="3291840"/>
            <a:ext cx="777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400" dirty="0"/>
          </a:p>
        </p:txBody>
      </p:sp>
      <p:sp>
        <p:nvSpPr>
          <p:cNvPr id="13" name="Shape 10"/>
          <p:cNvSpPr/>
          <p:nvPr/>
        </p:nvSpPr>
        <p:spPr>
          <a:xfrm>
            <a:off x="6172200" y="2514600"/>
            <a:ext cx="4617720" cy="2331720"/>
          </a:xfrm>
          <a:prstGeom prst="roundRect">
            <a:avLst>
              <a:gd name="adj" fmla="val 3137"/>
            </a:avLst>
          </a:prstGeom>
          <a:solidFill>
            <a:srgbClr val="121212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537960" y="2788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20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1240" y="2743200"/>
            <a:ext cx="457200" cy="45720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6537960" y="315468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Synthesise</a:t>
            </a:r>
            <a:endParaRPr lang="en-US" sz="2300" dirty="0"/>
          </a:p>
        </p:txBody>
      </p:sp>
      <p:sp>
        <p:nvSpPr>
          <p:cNvPr id="17" name="Text 13"/>
          <p:cNvSpPr/>
          <p:nvPr/>
        </p:nvSpPr>
        <p:spPr>
          <a:xfrm>
            <a:off x="6537960" y="3703320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C8D0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model reads the top candidates, extracts specific verifiable facts, and weaves 3–8 sources into the answer, with citations.</a:t>
            </a:r>
            <a:endParaRPr lang="en-US" sz="1350" dirty="0"/>
          </a:p>
        </p:txBody>
      </p:sp>
      <p:sp>
        <p:nvSpPr>
          <p:cNvPr id="18" name="Text 14"/>
          <p:cNvSpPr/>
          <p:nvPr/>
        </p:nvSpPr>
        <p:spPr>
          <a:xfrm>
            <a:off x="777240" y="525780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jobs:  </a:t>
            </a:r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retrievable (in the index for the questions that matter) and be the most extractable source once you're there. Miss either and you don't get cited.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THING ALMOST NOBODY OPTIMISES FOR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9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filter isn't quality.</a:t>
            </a:r>
            <a:endParaRPr lang="en-US" sz="2900" dirty="0"/>
          </a:p>
          <a:p>
            <a:pPr indent="0" marL="0">
              <a:lnSpc>
                <a:spcPts val="3500"/>
              </a:lnSpc>
              <a:buNone/>
            </a:pPr>
            <a:r>
              <a:rPr lang="en-US" sz="29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It's: can the machine confirm you exist?</a:t>
            </a:r>
            <a:endParaRPr lang="en-US" sz="2900" dirty="0"/>
          </a:p>
        </p:txBody>
      </p:sp>
      <p:sp>
        <p:nvSpPr>
          <p:cNvPr id="7" name="Shape 5"/>
          <p:cNvSpPr/>
          <p:nvPr/>
        </p:nvSpPr>
        <p:spPr>
          <a:xfrm>
            <a:off x="777240" y="2971800"/>
            <a:ext cx="10634472" cy="1691640"/>
          </a:xfrm>
          <a:prstGeom prst="roundRect">
            <a:avLst>
              <a:gd name="adj" fmla="val 4324"/>
            </a:avLst>
          </a:prstGeom>
          <a:solidFill>
            <a:srgbClr val="121212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234440" y="320040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dirty="0">
                <a:solidFill>
                  <a:srgbClr val="DDE3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 weighing whether to recommend “Acme Plumbing, Sacramento” checks an internal sense of which entities are real, drawn from the open web, Wikidata, Wikipedia and structured data.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34440" y="3931920"/>
            <a:ext cx="9692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Acme exists only as words on its own website, the model treats it as unverified and cites a directory it trusts, or a competitor it already recognises.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48920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have the best service in the city and the best-written site in your category, and lose every AI recommendation to a worse competitor, because the machine knows they're real and isn't sure you are. Entity recognition first. Content quality second.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YOURSELF LEGIBLE, IT'S A CHECKLIST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 a verifiable entity.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77240" y="2606040"/>
            <a:ext cx="5120640" cy="1463040"/>
          </a:xfrm>
          <a:prstGeom prst="roundRect">
            <a:avLst>
              <a:gd name="adj" fmla="val 4375"/>
            </a:avLst>
          </a:prstGeom>
          <a:solidFill>
            <a:srgbClr val="F4F6F8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2898648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91640" y="2843784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Wikidata first</a:t>
            </a:r>
            <a:endParaRPr lang="en-US" sz="1650" dirty="0"/>
          </a:p>
        </p:txBody>
      </p:sp>
      <p:sp>
        <p:nvSpPr>
          <p:cNvPr id="10" name="Text 7"/>
          <p:cNvSpPr/>
          <p:nvPr/>
        </p:nvSpPr>
        <p:spPr>
          <a:xfrm>
            <a:off x="1691640" y="322783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3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permanent canonical identifier (QID), feeding the knowledge graphs. No notability bar. Create it today. The highest-leverage hour in this field.</a:t>
            </a:r>
            <a:endParaRPr lang="en-US" sz="1130" dirty="0"/>
          </a:p>
        </p:txBody>
      </p:sp>
      <p:sp>
        <p:nvSpPr>
          <p:cNvPr id="11" name="Shape 8"/>
          <p:cNvSpPr/>
          <p:nvPr/>
        </p:nvSpPr>
        <p:spPr>
          <a:xfrm>
            <a:off x="6291072" y="2606040"/>
            <a:ext cx="5120640" cy="1463040"/>
          </a:xfrm>
          <a:prstGeom prst="roundRect">
            <a:avLst>
              <a:gd name="adj" fmla="val 4375"/>
            </a:avLst>
          </a:prstGeom>
          <a:solidFill>
            <a:srgbClr val="F4F6F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112" y="2898648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205472" y="2843784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sameAs everywhere</a:t>
            </a:r>
            <a:endParaRPr lang="en-US" sz="1650" dirty="0"/>
          </a:p>
        </p:txBody>
      </p:sp>
      <p:sp>
        <p:nvSpPr>
          <p:cNvPr id="14" name="Text 10"/>
          <p:cNvSpPr/>
          <p:nvPr/>
        </p:nvSpPr>
        <p:spPr>
          <a:xfrm>
            <a:off x="7205472" y="322783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3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 schema linking your Wikidata, LinkedIn, Crunchbase and Companies House. “All of these are the same real thing, here's the proof.”</a:t>
            </a:r>
            <a:endParaRPr lang="en-US" sz="1130" dirty="0"/>
          </a:p>
        </p:txBody>
      </p:sp>
      <p:sp>
        <p:nvSpPr>
          <p:cNvPr id="15" name="Shape 11"/>
          <p:cNvSpPr/>
          <p:nvPr/>
        </p:nvSpPr>
        <p:spPr>
          <a:xfrm>
            <a:off x="777240" y="4343400"/>
            <a:ext cx="5120640" cy="1463040"/>
          </a:xfrm>
          <a:prstGeom prst="roundRect">
            <a:avLst>
              <a:gd name="adj" fmla="val 4375"/>
            </a:avLst>
          </a:prstGeom>
          <a:solidFill>
            <a:srgbClr val="F4F6F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636008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91640" y="4581144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Business Profile</a:t>
            </a:r>
            <a:endParaRPr lang="en-US" sz="1650" dirty="0"/>
          </a:p>
        </p:txBody>
      </p:sp>
      <p:sp>
        <p:nvSpPr>
          <p:cNvPr id="18" name="Text 13"/>
          <p:cNvSpPr/>
          <p:nvPr/>
        </p:nvSpPr>
        <p:spPr>
          <a:xfrm>
            <a:off x="1691640" y="496519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3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 local service business, your primary entity signal. Claim it, complete every field, keep it accurate.</a:t>
            </a:r>
            <a:endParaRPr lang="en-US" sz="1130" dirty="0"/>
          </a:p>
        </p:txBody>
      </p:sp>
      <p:sp>
        <p:nvSpPr>
          <p:cNvPr id="19" name="Shape 14"/>
          <p:cNvSpPr/>
          <p:nvPr/>
        </p:nvSpPr>
        <p:spPr>
          <a:xfrm>
            <a:off x="6291072" y="4343400"/>
            <a:ext cx="5120640" cy="1463040"/>
          </a:xfrm>
          <a:prstGeom prst="roundRect">
            <a:avLst>
              <a:gd name="adj" fmla="val 4375"/>
            </a:avLst>
          </a:prstGeom>
          <a:solidFill>
            <a:srgbClr val="F4F6F8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1112" y="4636008"/>
            <a:ext cx="384048" cy="38404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205472" y="4581144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Identical NAP</a:t>
            </a:r>
            <a:endParaRPr lang="en-US" sz="1650" dirty="0"/>
          </a:p>
        </p:txBody>
      </p:sp>
      <p:sp>
        <p:nvSpPr>
          <p:cNvPr id="22" name="Text 16"/>
          <p:cNvSpPr/>
          <p:nvPr/>
        </p:nvSpPr>
        <p:spPr>
          <a:xfrm>
            <a:off x="7205472" y="496519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3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Name, address, phone, byte-identical everywhere. Inconsistency reads as ambiguity. Ambiguity reads as “not sure this is real.”</a:t>
            </a:r>
            <a:endParaRPr lang="en-US" sz="1130" dirty="0"/>
          </a:p>
        </p:txBody>
      </p:sp>
      <p:sp>
        <p:nvSpPr>
          <p:cNvPr id="23" name="Text 17"/>
          <p:cNvSpPr/>
          <p:nvPr/>
        </p:nvSpPr>
        <p:spPr>
          <a:xfrm>
            <a:off x="777240" y="589788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mechanism is cross-source validation: trust comes from the same entity, same attributes, showing up consistently across sources the machine already respects.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KILL THE FOLKLORE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schema actually does.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77240" y="2468880"/>
            <a:ext cx="5074920" cy="2148840"/>
          </a:xfrm>
          <a:prstGeom prst="roundRect">
            <a:avLst>
              <a:gd name="adj" fmla="val 3404"/>
            </a:avLst>
          </a:prstGeom>
          <a:solidFill>
            <a:srgbClr val="F6F2EE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B06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FOLKLORE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43000" y="3108960"/>
            <a:ext cx="4343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7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“Add this schema and you'll appear in AI Overviews.”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143000" y="3794760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does not boost ranking. It does not, on its own, get you into an AI answer. Anyone selling you that is selling folklore.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63640" y="2468880"/>
            <a:ext cx="5074920" cy="2148840"/>
          </a:xfrm>
          <a:prstGeom prst="roundRect">
            <a:avLst>
              <a:gd name="adj" fmla="val 3404"/>
            </a:avLst>
          </a:prstGeom>
          <a:solidFill>
            <a:srgbClr val="121212"/>
          </a:solidFill>
          <a:ln/>
          <a:effectLst>
            <a:outerShdw sx="100000" sy="100000" kx="0" ky="0" algn="bl" rotWithShape="0" blurRad="114300" dist="38100" dir="5400000">
              <a:srgbClr val="9AA3AE">
                <a:alpha val="2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62940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D2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REALLY DOES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629400" y="3108960"/>
            <a:ext cx="4343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a verification signal during synthesis.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3794760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8D0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Entity-disambiguation schema (Organization @id, sameAs, knowsAbout), JSON-LD in the head. It confirms who you are and what you're credible on.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493776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alone is weak. </a:t>
            </a:r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Schema + Wikidata + off-site mentions + directories is strong. (And llms.txt? Cheap, harmless, unproven. Don't let it distract you.)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OFF-SITE WORK CHANGES SHAPE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Mentions beat links now.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77240" y="2148840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strongest correlation anyone has found with AI visibility isn't backlinks. It's plain brand mentions, with or without a link.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77240" y="315468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mentions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337560" y="3246120"/>
            <a:ext cx="8686800" cy="594360"/>
          </a:xfrm>
          <a:prstGeom prst="rect">
            <a:avLst/>
          </a:prstGeom>
          <a:solidFill>
            <a:srgbClr val="EEF1F4"/>
          </a:solidFill>
          <a:ln/>
        </p:spPr>
      </p:sp>
      <p:sp>
        <p:nvSpPr>
          <p:cNvPr id="10" name="Shape 8"/>
          <p:cNvSpPr/>
          <p:nvPr/>
        </p:nvSpPr>
        <p:spPr>
          <a:xfrm>
            <a:off x="3337560" y="3246120"/>
            <a:ext cx="5768035" cy="594360"/>
          </a:xfrm>
          <a:prstGeom prst="rect">
            <a:avLst/>
          </a:prstGeom>
          <a:solidFill>
            <a:srgbClr val="2E5A8C"/>
          </a:solidFill>
          <a:ln/>
        </p:spPr>
      </p:sp>
      <p:sp>
        <p:nvSpPr>
          <p:cNvPr id="11" name="Text 9"/>
          <p:cNvSpPr/>
          <p:nvPr/>
        </p:nvSpPr>
        <p:spPr>
          <a:xfrm>
            <a:off x="9242755" y="315468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0.664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777240" y="429768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Backlinks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337560" y="4389120"/>
            <a:ext cx="8686800" cy="594360"/>
          </a:xfrm>
          <a:prstGeom prst="rect">
            <a:avLst/>
          </a:prstGeom>
          <a:solidFill>
            <a:srgbClr val="EEF1F4"/>
          </a:solidFill>
          <a:ln/>
        </p:spPr>
      </p:sp>
      <p:sp>
        <p:nvSpPr>
          <p:cNvPr id="14" name="Shape 12"/>
          <p:cNvSpPr/>
          <p:nvPr/>
        </p:nvSpPr>
        <p:spPr>
          <a:xfrm>
            <a:off x="3337560" y="4389120"/>
            <a:ext cx="1893722" cy="594360"/>
          </a:xfrm>
          <a:prstGeom prst="rect">
            <a:avLst/>
          </a:prstGeom>
          <a:solidFill>
            <a:srgbClr val="9AA3AE"/>
          </a:solidFill>
          <a:ln/>
        </p:spPr>
      </p:sp>
      <p:sp>
        <p:nvSpPr>
          <p:cNvPr id="15" name="Text 13"/>
          <p:cNvSpPr/>
          <p:nvPr/>
        </p:nvSpPr>
        <p:spPr>
          <a:xfrm>
            <a:off x="5368442" y="429768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0.218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3337560" y="5120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correlation with AI visibility (directional, 2026 entity-SEO data)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" y="544068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than 3x the signal. </a:t>
            </a:r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So: get named, by name, in the right places. Digital PR, directories, podcasts where you say your company name out loud. You're building corroboration, not a link profile.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pPr indent="0" marL="0">
              <a:buNone/>
            </a:pPr>
            <a:r>
              <a:rPr lang="en-US" sz="11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/  12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629107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GOODWIN  ·  GAMEPLAN.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756855" y="62910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A3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tomgoodwin.london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CONTENT QUALITY EARNS ITS PLACE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to be extracted, not just read.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777240" y="2788920"/>
            <a:ext cx="3401568" cy="2286000"/>
          </a:xfrm>
          <a:prstGeom prst="roundRect">
            <a:avLst>
              <a:gd name="adj" fmla="val 2800"/>
            </a:avLst>
          </a:prstGeom>
          <a:solidFill>
            <a:srgbClr val="F4F6F8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3063240"/>
            <a:ext cx="402336" cy="40233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3593592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Front-load the answer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097280" y="4114800"/>
            <a:ext cx="28529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the conclusion first, in a clean self-contained sentence the machine can lift whole. Then support it.</a:t>
            </a:r>
            <a:endParaRPr lang="en-US" sz="1180" dirty="0"/>
          </a:p>
        </p:txBody>
      </p:sp>
      <p:sp>
        <p:nvSpPr>
          <p:cNvPr id="11" name="Shape 8"/>
          <p:cNvSpPr/>
          <p:nvPr/>
        </p:nvSpPr>
        <p:spPr>
          <a:xfrm>
            <a:off x="4393692" y="2788920"/>
            <a:ext cx="3401568" cy="2286000"/>
          </a:xfrm>
          <a:prstGeom prst="roundRect">
            <a:avLst>
              <a:gd name="adj" fmla="val 2800"/>
            </a:avLst>
          </a:prstGeom>
          <a:solidFill>
            <a:srgbClr val="F4F6F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732" y="3063240"/>
            <a:ext cx="402336" cy="40233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13732" y="3593592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for extraction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713732" y="4114800"/>
            <a:ext cx="28529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questions, direct answers. Q&amp;A and list formats are the structures models pull close to verbatim.</a:t>
            </a:r>
            <a:endParaRPr lang="en-US" sz="1180" dirty="0"/>
          </a:p>
        </p:txBody>
      </p:sp>
      <p:sp>
        <p:nvSpPr>
          <p:cNvPr id="15" name="Shape 11"/>
          <p:cNvSpPr/>
          <p:nvPr/>
        </p:nvSpPr>
        <p:spPr>
          <a:xfrm>
            <a:off x="8010144" y="2788920"/>
            <a:ext cx="3401568" cy="2286000"/>
          </a:xfrm>
          <a:prstGeom prst="roundRect">
            <a:avLst>
              <a:gd name="adj" fmla="val 2800"/>
            </a:avLst>
          </a:prstGeom>
          <a:solidFill>
            <a:srgbClr val="F4F6F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0184" y="3063240"/>
            <a:ext cx="402336" cy="40233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330184" y="3593592"/>
            <a:ext cx="27614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it evidence-dense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330184" y="4114800"/>
            <a:ext cx="28529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555E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Princeton's study: adding statistics and adding citations each lifted AI visibility 30–40%. Evidence makes a claim safe to attribute.</a:t>
            </a:r>
            <a:endParaRPr lang="en-US" sz="1180" dirty="0"/>
          </a:p>
        </p:txBody>
      </p:sp>
      <p:sp>
        <p:nvSpPr>
          <p:cNvPr id="19" name="Text 14"/>
          <p:cNvSpPr/>
          <p:nvPr/>
        </p:nvSpPr>
        <p:spPr>
          <a:xfrm>
            <a:off x="777240" y="534924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2E5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SEO writing built suspense. Good AEO writing gives the answer away immediately, cleanly, with the receipts. Be the cleanest sentence the machine can quote.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AEO: Being the Answer When Your Customer Asks an AI</dc:title>
  <dc:subject>PptxGenJS Presentation</dc:subject>
  <dc:creator>Tom Goodwin</dc:creator>
  <cp:lastModifiedBy>Tom Goodwin</cp:lastModifiedBy>
  <cp:revision>1</cp:revision>
  <dcterms:created xsi:type="dcterms:W3CDTF">2026-06-23T14:15:35Z</dcterms:created>
  <dcterms:modified xsi:type="dcterms:W3CDTF">2026-06-23T14:15:35Z</dcterms:modified>
</cp:coreProperties>
</file>