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21212"/>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FFFFFF"/>
                </a:solidFill>
                <a:latin typeface="Arial" pitchFamily="34" charset="0"/>
                <a:ea typeface="Arial" pitchFamily="34" charset="-122"/>
                <a:cs typeface="Arial" pitchFamily="34" charset="-120"/>
              </a:rPr>
              <a:t>01</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1417320"/>
            <a:ext cx="5486400" cy="365760"/>
          </a:xfrm>
          <a:prstGeom prst="rect">
            <a:avLst/>
          </a:prstGeom>
          <a:noFill/>
          <a:ln/>
        </p:spPr>
        <p:txBody>
          <a:bodyPr wrap="square" lIns="0" tIns="0" rIns="0" bIns="0" rtlCol="0" anchor="ctr"/>
          <a:lstStyle/>
          <a:p>
            <a:pPr indent="0" marL="0">
              <a:buNone/>
            </a:pPr>
            <a:r>
              <a:rPr lang="en-US" sz="1300" b="1" spc="400" kern="0" dirty="0">
                <a:solidFill>
                  <a:srgbClr val="C9D2DC"/>
                </a:solidFill>
                <a:latin typeface="Arial" pitchFamily="34" charset="0"/>
                <a:ea typeface="Arial" pitchFamily="34" charset="-122"/>
                <a:cs typeface="Arial" pitchFamily="34" charset="-120"/>
              </a:rPr>
              <a:t>TALK 01</a:t>
            </a:r>
            <a:endParaRPr lang="en-US" sz="1300" dirty="0"/>
          </a:p>
        </p:txBody>
      </p:sp>
      <p:sp>
        <p:nvSpPr>
          <p:cNvPr id="6" name="Text 4"/>
          <p:cNvSpPr/>
          <p:nvPr/>
        </p:nvSpPr>
        <p:spPr>
          <a:xfrm>
            <a:off x="777240" y="1874520"/>
            <a:ext cx="10607040" cy="2286000"/>
          </a:xfrm>
          <a:prstGeom prst="rect">
            <a:avLst/>
          </a:prstGeom>
          <a:noFill/>
          <a:ln/>
        </p:spPr>
        <p:txBody>
          <a:bodyPr wrap="square" lIns="0" tIns="0" rIns="0" bIns="0" rtlCol="0" anchor="ctr"/>
          <a:lstStyle/>
          <a:p>
            <a:pPr indent="0" marL="0">
              <a:lnSpc>
                <a:spcPts val="6000"/>
              </a:lnSpc>
              <a:buNone/>
            </a:pPr>
            <a:r>
              <a:rPr lang="en-US" sz="6000" b="1" dirty="0">
                <a:solidFill>
                  <a:srgbClr val="FFFFFF"/>
                </a:solidFill>
                <a:latin typeface="Arial" pitchFamily="34" charset="0"/>
                <a:ea typeface="Arial" pitchFamily="34" charset="-122"/>
                <a:cs typeface="Arial" pitchFamily="34" charset="-120"/>
              </a:rPr>
              <a:t>The AI-First</a:t>
            </a:r>
            <a:endParaRPr lang="en-US" sz="6000" dirty="0"/>
          </a:p>
          <a:p>
            <a:pPr indent="0" marL="0">
              <a:lnSpc>
                <a:spcPts val="6000"/>
              </a:lnSpc>
              <a:buNone/>
            </a:pPr>
            <a:r>
              <a:rPr lang="en-US" sz="6000" b="1" dirty="0">
                <a:solidFill>
                  <a:srgbClr val="FFFFFF"/>
                </a:solidFill>
                <a:latin typeface="Arial" pitchFamily="34" charset="0"/>
                <a:ea typeface="Arial" pitchFamily="34" charset="-122"/>
                <a:cs typeface="Arial" pitchFamily="34" charset="-120"/>
              </a:rPr>
              <a:t>Marketing Operation</a:t>
            </a:r>
            <a:endParaRPr lang="en-US" sz="6000" dirty="0"/>
          </a:p>
        </p:txBody>
      </p:sp>
      <p:sp>
        <p:nvSpPr>
          <p:cNvPr id="7" name="Text 5"/>
          <p:cNvSpPr/>
          <p:nvPr/>
        </p:nvSpPr>
        <p:spPr>
          <a:xfrm>
            <a:off x="777240" y="4343400"/>
            <a:ext cx="9509760" cy="914400"/>
          </a:xfrm>
          <a:prstGeom prst="rect">
            <a:avLst/>
          </a:prstGeom>
          <a:noFill/>
          <a:ln/>
        </p:spPr>
        <p:txBody>
          <a:bodyPr wrap="square" lIns="0" tIns="0" rIns="0" bIns="0" rtlCol="0" anchor="ctr"/>
          <a:lstStyle/>
          <a:p>
            <a:pPr indent="0" marL="0">
              <a:lnSpc>
                <a:spcPts val="2700"/>
              </a:lnSpc>
              <a:buNone/>
            </a:pPr>
            <a:r>
              <a:rPr lang="en-US" sz="1900" dirty="0">
                <a:solidFill>
                  <a:srgbClr val="B9C2CC"/>
                </a:solidFill>
                <a:latin typeface="Arial" pitchFamily="34" charset="0"/>
                <a:ea typeface="Arial" pitchFamily="34" charset="-122"/>
                <a:cs typeface="Arial" pitchFamily="34" charset="-120"/>
              </a:rPr>
              <a:t>Where AI genuinely replaces process in a marketing team, and where it doesn't. Building systems, not buying tools.</a:t>
            </a:r>
            <a:endParaRPr lang="en-US" sz="1900" dirty="0"/>
          </a:p>
        </p:txBody>
      </p:sp>
      <p:sp>
        <p:nvSpPr>
          <p:cNvPr id="8" name="Text 6"/>
          <p:cNvSpPr/>
          <p:nvPr/>
        </p:nvSpPr>
        <p:spPr>
          <a:xfrm>
            <a:off x="777240" y="5440680"/>
            <a:ext cx="10058400" cy="3657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Tom Goodwin</a:t>
            </a:r>
            <a:pPr indent="0" marL="0">
              <a:buNone/>
            </a:pPr>
            <a:r>
              <a:rPr lang="en-US" sz="1500" dirty="0">
                <a:solidFill>
                  <a:srgbClr val="9AA3AE"/>
                </a:solidFill>
                <a:latin typeface="Arial" pitchFamily="34" charset="0"/>
                <a:ea typeface="Arial" pitchFamily="34" charset="-122"/>
                <a:cs typeface="Arial" pitchFamily="34" charset="-120"/>
              </a:rPr>
              <a:t>   Founder, GAMEPLAN.   ·   Performance, Media, Technology</a:t>
            </a:r>
            <a:endParaRPr lang="en-US" sz="1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10</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NEW OPERATING MODEL</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400" b="1" dirty="0">
                <a:solidFill>
                  <a:srgbClr val="121212"/>
                </a:solidFill>
                <a:latin typeface="Arial" pitchFamily="34" charset="0"/>
                <a:ea typeface="Arial" pitchFamily="34" charset="-122"/>
                <a:cs typeface="Arial" pitchFamily="34" charset="-120"/>
              </a:rPr>
              <a:t>Stop doing the tasks. Conduct the system.</a:t>
            </a:r>
            <a:endParaRPr lang="en-US" sz="3400" dirty="0"/>
          </a:p>
        </p:txBody>
      </p:sp>
      <p:sp>
        <p:nvSpPr>
          <p:cNvPr id="7" name="Text 5"/>
          <p:cNvSpPr/>
          <p:nvPr/>
        </p:nvSpPr>
        <p:spPr>
          <a:xfrm>
            <a:off x="777240" y="2103120"/>
            <a:ext cx="10607040" cy="640080"/>
          </a:xfrm>
          <a:prstGeom prst="rect">
            <a:avLst/>
          </a:prstGeom>
          <a:noFill/>
          <a:ln/>
        </p:spPr>
        <p:txBody>
          <a:bodyPr wrap="square" lIns="0" tIns="0" rIns="0" bIns="0" rtlCol="0" anchor="ctr"/>
          <a:lstStyle/>
          <a:p>
            <a:pPr indent="0" marL="0">
              <a:lnSpc>
                <a:spcPts val="2100"/>
              </a:lnSpc>
              <a:buNone/>
            </a:pPr>
            <a:r>
              <a:rPr lang="en-US" sz="1550" dirty="0">
                <a:solidFill>
                  <a:srgbClr val="555E68"/>
                </a:solidFill>
                <a:latin typeface="Arial" pitchFamily="34" charset="0"/>
                <a:ea typeface="Arial" pitchFamily="34" charset="-122"/>
                <a:cs typeface="Arial" pitchFamily="34" charset="-120"/>
              </a:rPr>
              <a:t>The marketer sets the strategy, sets the guardrails, decides where a human signs off, then lets the agents run the rest. The most valuable skill is changing under our feet.</a:t>
            </a:r>
            <a:endParaRPr lang="en-US" sz="1550" dirty="0"/>
          </a:p>
        </p:txBody>
      </p:sp>
      <p:sp>
        <p:nvSpPr>
          <p:cNvPr id="8" name="Shape 6"/>
          <p:cNvSpPr/>
          <p:nvPr/>
        </p:nvSpPr>
        <p:spPr>
          <a:xfrm>
            <a:off x="777240" y="3017520"/>
            <a:ext cx="5074920" cy="2423160"/>
          </a:xfrm>
          <a:prstGeom prst="roundRect">
            <a:avLst>
              <a:gd name="adj" fmla="val 3019"/>
            </a:avLst>
          </a:prstGeom>
          <a:solidFill>
            <a:srgbClr val="F4F6F8"/>
          </a:solidFill>
          <a:ln/>
        </p:spPr>
      </p:sp>
      <p:sp>
        <p:nvSpPr>
          <p:cNvPr id="9" name="Text 7"/>
          <p:cNvSpPr/>
          <p:nvPr/>
        </p:nvSpPr>
        <p:spPr>
          <a:xfrm>
            <a:off x="1143000" y="3337560"/>
            <a:ext cx="3657600" cy="274320"/>
          </a:xfrm>
          <a:prstGeom prst="rect">
            <a:avLst/>
          </a:prstGeom>
          <a:noFill/>
          <a:ln/>
        </p:spPr>
        <p:txBody>
          <a:bodyPr wrap="square" lIns="0" tIns="0" rIns="0" bIns="0" rtlCol="0" anchor="ctr"/>
          <a:lstStyle/>
          <a:p>
            <a:pPr indent="0" marL="0">
              <a:buNone/>
            </a:pPr>
            <a:r>
              <a:rPr lang="en-US" sz="1200" b="1" spc="300" kern="0" dirty="0">
                <a:solidFill>
                  <a:srgbClr val="9AA3AE"/>
                </a:solidFill>
                <a:latin typeface="Arial" pitchFamily="34" charset="0"/>
                <a:ea typeface="Arial" pitchFamily="34" charset="-122"/>
                <a:cs typeface="Arial" pitchFamily="34" charset="-120"/>
              </a:rPr>
              <a:t>DEPRECIATING</a:t>
            </a:r>
            <a:endParaRPr lang="en-US" sz="1200" dirty="0"/>
          </a:p>
        </p:txBody>
      </p:sp>
      <p:sp>
        <p:nvSpPr>
          <p:cNvPr id="10" name="Text 8"/>
          <p:cNvSpPr/>
          <p:nvPr/>
        </p:nvSpPr>
        <p:spPr>
          <a:xfrm>
            <a:off x="1143000" y="3730752"/>
            <a:ext cx="4343400" cy="457200"/>
          </a:xfrm>
          <a:prstGeom prst="rect">
            <a:avLst/>
          </a:prstGeom>
          <a:noFill/>
          <a:ln/>
        </p:spPr>
        <p:txBody>
          <a:bodyPr wrap="square" lIns="0" tIns="0" rIns="0" bIns="0" rtlCol="0" anchor="ctr"/>
          <a:lstStyle/>
          <a:p>
            <a:pPr indent="0" marL="0">
              <a:buNone/>
            </a:pPr>
            <a:r>
              <a:rPr lang="en-US" sz="2300" b="1" dirty="0">
                <a:solidFill>
                  <a:srgbClr val="121212"/>
                </a:solidFill>
                <a:latin typeface="Arial" pitchFamily="34" charset="0"/>
                <a:ea typeface="Arial" pitchFamily="34" charset="-122"/>
                <a:cs typeface="Arial" pitchFamily="34" charset="-120"/>
              </a:rPr>
              <a:t>Tool proficiency</a:t>
            </a:r>
            <a:endParaRPr lang="en-US" sz="2300" dirty="0"/>
          </a:p>
        </p:txBody>
      </p:sp>
      <p:sp>
        <p:nvSpPr>
          <p:cNvPr id="11" name="Text 9"/>
          <p:cNvSpPr/>
          <p:nvPr/>
        </p:nvSpPr>
        <p:spPr>
          <a:xfrm>
            <a:off x="1143000" y="4343400"/>
            <a:ext cx="4343400" cy="914400"/>
          </a:xfrm>
          <a:prstGeom prst="rect">
            <a:avLst/>
          </a:prstGeom>
          <a:noFill/>
          <a:ln/>
        </p:spPr>
        <p:txBody>
          <a:bodyPr wrap="square" lIns="0" tIns="0" rIns="0" bIns="0" rtlCol="0" anchor="ctr"/>
          <a:lstStyle/>
          <a:p>
            <a:pPr indent="0" marL="0">
              <a:lnSpc>
                <a:spcPts val="1900"/>
              </a:lnSpc>
              <a:buNone/>
            </a:pPr>
            <a:r>
              <a:rPr lang="en-US" sz="1400" dirty="0">
                <a:solidFill>
                  <a:srgbClr val="555E68"/>
                </a:solidFill>
                <a:latin typeface="Arial" pitchFamily="34" charset="0"/>
                <a:ea typeface="Arial" pitchFamily="34" charset="-122"/>
                <a:cs typeface="Arial" pitchFamily="34" charset="-120"/>
              </a:rPr>
              <a:t>Being the person who really knew the ads platform. The tool now half-runs itself. That value is falling fast.</a:t>
            </a:r>
            <a:endParaRPr lang="en-US" sz="1400" dirty="0"/>
          </a:p>
        </p:txBody>
      </p:sp>
      <p:sp>
        <p:nvSpPr>
          <p:cNvPr id="12" name="Shape 10"/>
          <p:cNvSpPr/>
          <p:nvPr/>
        </p:nvSpPr>
        <p:spPr>
          <a:xfrm>
            <a:off x="6263640" y="3017520"/>
            <a:ext cx="5074920" cy="2423160"/>
          </a:xfrm>
          <a:prstGeom prst="roundRect">
            <a:avLst>
              <a:gd name="adj" fmla="val 3019"/>
            </a:avLst>
          </a:prstGeom>
          <a:solidFill>
            <a:srgbClr val="121212"/>
          </a:solidFill>
          <a:ln/>
          <a:effectLst>
            <a:outerShdw sx="100000" sy="100000" kx="0" ky="0" algn="bl" rotWithShape="0" blurRad="114300" dist="38100" dir="5400000">
              <a:srgbClr val="9AA3AE">
                <a:alpha val="22000"/>
              </a:srgbClr>
            </a:outerShdw>
          </a:effectLst>
        </p:spPr>
      </p:sp>
      <p:sp>
        <p:nvSpPr>
          <p:cNvPr id="13" name="Text 11"/>
          <p:cNvSpPr/>
          <p:nvPr/>
        </p:nvSpPr>
        <p:spPr>
          <a:xfrm>
            <a:off x="6629400" y="3337560"/>
            <a:ext cx="3657600" cy="274320"/>
          </a:xfrm>
          <a:prstGeom prst="rect">
            <a:avLst/>
          </a:prstGeom>
          <a:noFill/>
          <a:ln/>
        </p:spPr>
        <p:txBody>
          <a:bodyPr wrap="square" lIns="0" tIns="0" rIns="0" bIns="0" rtlCol="0" anchor="ctr"/>
          <a:lstStyle/>
          <a:p>
            <a:pPr indent="0" marL="0">
              <a:buNone/>
            </a:pPr>
            <a:r>
              <a:rPr lang="en-US" sz="1200" b="1" spc="300" kern="0" dirty="0">
                <a:solidFill>
                  <a:srgbClr val="C9D2DC"/>
                </a:solidFill>
                <a:latin typeface="Arial" pitchFamily="34" charset="0"/>
                <a:ea typeface="Arial" pitchFamily="34" charset="-122"/>
                <a:cs typeface="Arial" pitchFamily="34" charset="-120"/>
              </a:rPr>
              <a:t>APPRECIATING</a:t>
            </a:r>
            <a:endParaRPr lang="en-US" sz="1200" dirty="0"/>
          </a:p>
        </p:txBody>
      </p:sp>
      <p:sp>
        <p:nvSpPr>
          <p:cNvPr id="14" name="Text 12"/>
          <p:cNvSpPr/>
          <p:nvPr/>
        </p:nvSpPr>
        <p:spPr>
          <a:xfrm>
            <a:off x="6629400" y="3730752"/>
            <a:ext cx="4343400" cy="457200"/>
          </a:xfrm>
          <a:prstGeom prst="rect">
            <a:avLst/>
          </a:prstGeom>
          <a:noFill/>
          <a:ln/>
        </p:spPr>
        <p:txBody>
          <a:bodyPr wrap="square" lIns="0" tIns="0" rIns="0" bIns="0" rtlCol="0" anchor="ctr"/>
          <a:lstStyle/>
          <a:p>
            <a:pPr indent="0" marL="0">
              <a:buNone/>
            </a:pPr>
            <a:r>
              <a:rPr lang="en-US" sz="2300" b="1" dirty="0">
                <a:solidFill>
                  <a:srgbClr val="FFFFFF"/>
                </a:solidFill>
                <a:latin typeface="Arial" pitchFamily="34" charset="0"/>
                <a:ea typeface="Arial" pitchFamily="34" charset="-122"/>
                <a:cs typeface="Arial" pitchFamily="34" charset="-120"/>
              </a:rPr>
              <a:t>System design</a:t>
            </a:r>
            <a:endParaRPr lang="en-US" sz="2300" dirty="0"/>
          </a:p>
        </p:txBody>
      </p:sp>
      <p:sp>
        <p:nvSpPr>
          <p:cNvPr id="15" name="Text 13"/>
          <p:cNvSpPr/>
          <p:nvPr/>
        </p:nvSpPr>
        <p:spPr>
          <a:xfrm>
            <a:off x="6629400" y="4343400"/>
            <a:ext cx="4343400" cy="914400"/>
          </a:xfrm>
          <a:prstGeom prst="rect">
            <a:avLst/>
          </a:prstGeom>
          <a:noFill/>
          <a:ln/>
        </p:spPr>
        <p:txBody>
          <a:bodyPr wrap="square" lIns="0" tIns="0" rIns="0" bIns="0" rtlCol="0" anchor="ctr"/>
          <a:lstStyle/>
          <a:p>
            <a:pPr indent="0" marL="0">
              <a:lnSpc>
                <a:spcPts val="1900"/>
              </a:lnSpc>
              <a:buNone/>
            </a:pPr>
            <a:r>
              <a:rPr lang="en-US" sz="1400" dirty="0">
                <a:solidFill>
                  <a:srgbClr val="C8D0DA"/>
                </a:solidFill>
                <a:latin typeface="Arial" pitchFamily="34" charset="0"/>
                <a:ea typeface="Arial" pitchFamily="34" charset="-122"/>
                <a:cs typeface="Arial" pitchFamily="34" charset="-120"/>
              </a:rPr>
              <a:t>Seeing where work stalls in your team and building the system that fixes it. Systems thinking, not button-pushing.</a:t>
            </a:r>
            <a:endParaRPr lang="en-US" sz="1400" dirty="0"/>
          </a:p>
        </p:txBody>
      </p:sp>
      <p:sp>
        <p:nvSpPr>
          <p:cNvPr id="16" name="Text 14"/>
          <p:cNvSpPr/>
          <p:nvPr/>
        </p:nvSpPr>
        <p:spPr>
          <a:xfrm>
            <a:off x="777240" y="5715000"/>
            <a:ext cx="10607040" cy="502920"/>
          </a:xfrm>
          <a:prstGeom prst="rect">
            <a:avLst/>
          </a:prstGeom>
          <a:noFill/>
          <a:ln/>
        </p:spPr>
        <p:txBody>
          <a:bodyPr wrap="square" lIns="0" tIns="0" rIns="0" bIns="0" rtlCol="0" anchor="ctr"/>
          <a:lstStyle/>
          <a:p>
            <a:pPr indent="0" marL="0">
              <a:lnSpc>
                <a:spcPts val="1800"/>
              </a:lnSpc>
              <a:buNone/>
            </a:pPr>
            <a:r>
              <a:rPr lang="en-US" sz="1350" i="1" dirty="0">
                <a:solidFill>
                  <a:srgbClr val="2E5A8C"/>
                </a:solidFill>
                <a:latin typeface="Arial" pitchFamily="34" charset="0"/>
                <a:ea typeface="Arial" pitchFamily="34" charset="-122"/>
                <a:cs typeface="Arial" pitchFamily="34" charset="-120"/>
              </a:rPr>
              <a:t>The machine takes the repetitive and the data-heavy. You get back strategy, creative judgment, relationships. The job gets more human, not less.</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11</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WHAT TO DO MONDAY MORNING</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400" b="1" dirty="0">
                <a:solidFill>
                  <a:srgbClr val="121212"/>
                </a:solidFill>
                <a:latin typeface="Arial" pitchFamily="34" charset="0"/>
                <a:ea typeface="Arial" pitchFamily="34" charset="-122"/>
                <a:cs typeface="Arial" pitchFamily="34" charset="-120"/>
              </a:rPr>
              <a:t>One bottleneck. One agent. Prove it. Repeat.</a:t>
            </a:r>
            <a:endParaRPr lang="en-US" sz="3400" dirty="0"/>
          </a:p>
        </p:txBody>
      </p:sp>
      <p:sp>
        <p:nvSpPr>
          <p:cNvPr id="7" name="Shape 5"/>
          <p:cNvSpPr/>
          <p:nvPr/>
        </p:nvSpPr>
        <p:spPr>
          <a:xfrm>
            <a:off x="777240" y="2697480"/>
            <a:ext cx="2542032" cy="2880360"/>
          </a:xfrm>
          <a:prstGeom prst="roundRect">
            <a:avLst>
              <a:gd name="adj" fmla="val 2878"/>
            </a:avLst>
          </a:prstGeom>
          <a:solidFill>
            <a:srgbClr val="F4F6F8"/>
          </a:solidFill>
          <a:ln/>
        </p:spPr>
      </p:sp>
      <p:sp>
        <p:nvSpPr>
          <p:cNvPr id="8" name="Text 6"/>
          <p:cNvSpPr/>
          <p:nvPr/>
        </p:nvSpPr>
        <p:spPr>
          <a:xfrm>
            <a:off x="1051560" y="2971800"/>
            <a:ext cx="1371600" cy="640080"/>
          </a:xfrm>
          <a:prstGeom prst="rect">
            <a:avLst/>
          </a:prstGeom>
          <a:noFill/>
          <a:ln/>
        </p:spPr>
        <p:txBody>
          <a:bodyPr wrap="square" lIns="0" tIns="0" rIns="0" bIns="0" rtlCol="0" anchor="ctr"/>
          <a:lstStyle/>
          <a:p>
            <a:pPr indent="0" marL="0">
              <a:buNone/>
            </a:pPr>
            <a:r>
              <a:rPr lang="en-US" sz="3400" b="1" dirty="0">
                <a:solidFill>
                  <a:srgbClr val="2E5A8C"/>
                </a:solidFill>
                <a:latin typeface="Arial" pitchFamily="34" charset="0"/>
                <a:ea typeface="Arial" pitchFamily="34" charset="-122"/>
                <a:cs typeface="Arial" pitchFamily="34" charset="-120"/>
              </a:rPr>
              <a:t>01</a:t>
            </a:r>
            <a:endParaRPr lang="en-US" sz="3400" dirty="0"/>
          </a:p>
        </p:txBody>
      </p:sp>
      <p:sp>
        <p:nvSpPr>
          <p:cNvPr id="9" name="Text 7"/>
          <p:cNvSpPr/>
          <p:nvPr/>
        </p:nvSpPr>
        <p:spPr>
          <a:xfrm>
            <a:off x="1051560" y="3749040"/>
            <a:ext cx="1993392" cy="640080"/>
          </a:xfrm>
          <a:prstGeom prst="rect">
            <a:avLst/>
          </a:prstGeom>
          <a:noFill/>
          <a:ln/>
        </p:spPr>
        <p:txBody>
          <a:bodyPr wrap="square" lIns="0" tIns="0" rIns="0" bIns="0" rtlCol="0" anchor="ctr"/>
          <a:lstStyle/>
          <a:p>
            <a:pPr indent="0" marL="0">
              <a:lnSpc>
                <a:spcPts val="1900"/>
              </a:lnSpc>
              <a:buNone/>
            </a:pPr>
            <a:r>
              <a:rPr lang="en-US" sz="1600" b="1" dirty="0">
                <a:solidFill>
                  <a:srgbClr val="121212"/>
                </a:solidFill>
                <a:latin typeface="Arial" pitchFamily="34" charset="0"/>
                <a:ea typeface="Arial" pitchFamily="34" charset="-122"/>
                <a:cs typeface="Arial" pitchFamily="34" charset="-120"/>
              </a:rPr>
              <a:t>Find the one bottleneck</a:t>
            </a:r>
            <a:endParaRPr lang="en-US" sz="1600" dirty="0"/>
          </a:p>
        </p:txBody>
      </p:sp>
      <p:sp>
        <p:nvSpPr>
          <p:cNvPr id="10" name="Text 8"/>
          <p:cNvSpPr/>
          <p:nvPr/>
        </p:nvSpPr>
        <p:spPr>
          <a:xfrm>
            <a:off x="1051560" y="4389120"/>
            <a:ext cx="2039112" cy="109728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The single workflow that hurts most right now. Can't track competitors? Errors slipping through? Leads going cold? Pick one. You're not boiling the ocean.</a:t>
            </a:r>
            <a:endParaRPr lang="en-US" sz="1150" dirty="0"/>
          </a:p>
        </p:txBody>
      </p:sp>
      <p:sp>
        <p:nvSpPr>
          <p:cNvPr id="11" name="Shape 9"/>
          <p:cNvSpPr/>
          <p:nvPr/>
        </p:nvSpPr>
        <p:spPr>
          <a:xfrm>
            <a:off x="3483864" y="2697480"/>
            <a:ext cx="2542032" cy="2880360"/>
          </a:xfrm>
          <a:prstGeom prst="roundRect">
            <a:avLst>
              <a:gd name="adj" fmla="val 2878"/>
            </a:avLst>
          </a:prstGeom>
          <a:solidFill>
            <a:srgbClr val="F4F6F8"/>
          </a:solidFill>
          <a:ln/>
        </p:spPr>
      </p:sp>
      <p:sp>
        <p:nvSpPr>
          <p:cNvPr id="12" name="Text 10"/>
          <p:cNvSpPr/>
          <p:nvPr/>
        </p:nvSpPr>
        <p:spPr>
          <a:xfrm>
            <a:off x="3758184" y="2971800"/>
            <a:ext cx="1371600" cy="640080"/>
          </a:xfrm>
          <a:prstGeom prst="rect">
            <a:avLst/>
          </a:prstGeom>
          <a:noFill/>
          <a:ln/>
        </p:spPr>
        <p:txBody>
          <a:bodyPr wrap="square" lIns="0" tIns="0" rIns="0" bIns="0" rtlCol="0" anchor="ctr"/>
          <a:lstStyle/>
          <a:p>
            <a:pPr indent="0" marL="0">
              <a:buNone/>
            </a:pPr>
            <a:r>
              <a:rPr lang="en-US" sz="3400" b="1" dirty="0">
                <a:solidFill>
                  <a:srgbClr val="2E5A8C"/>
                </a:solidFill>
                <a:latin typeface="Arial" pitchFamily="34" charset="0"/>
                <a:ea typeface="Arial" pitchFamily="34" charset="-122"/>
                <a:cs typeface="Arial" pitchFamily="34" charset="-120"/>
              </a:rPr>
              <a:t>02</a:t>
            </a:r>
            <a:endParaRPr lang="en-US" sz="3400" dirty="0"/>
          </a:p>
        </p:txBody>
      </p:sp>
      <p:sp>
        <p:nvSpPr>
          <p:cNvPr id="13" name="Text 11"/>
          <p:cNvSpPr/>
          <p:nvPr/>
        </p:nvSpPr>
        <p:spPr>
          <a:xfrm>
            <a:off x="3758184" y="3749040"/>
            <a:ext cx="1993392" cy="640080"/>
          </a:xfrm>
          <a:prstGeom prst="rect">
            <a:avLst/>
          </a:prstGeom>
          <a:noFill/>
          <a:ln/>
        </p:spPr>
        <p:txBody>
          <a:bodyPr wrap="square" lIns="0" tIns="0" rIns="0" bIns="0" rtlCol="0" anchor="ctr"/>
          <a:lstStyle/>
          <a:p>
            <a:pPr indent="0" marL="0">
              <a:lnSpc>
                <a:spcPts val="1900"/>
              </a:lnSpc>
              <a:buNone/>
            </a:pPr>
            <a:r>
              <a:rPr lang="en-US" sz="1600" b="1" dirty="0">
                <a:solidFill>
                  <a:srgbClr val="121212"/>
                </a:solidFill>
                <a:latin typeface="Arial" pitchFamily="34" charset="0"/>
                <a:ea typeface="Arial" pitchFamily="34" charset="-122"/>
                <a:cs typeface="Arial" pitchFamily="34" charset="-120"/>
              </a:rPr>
              <a:t>Build the smallest system</a:t>
            </a:r>
            <a:endParaRPr lang="en-US" sz="1600" dirty="0"/>
          </a:p>
        </p:txBody>
      </p:sp>
      <p:sp>
        <p:nvSpPr>
          <p:cNvPr id="14" name="Text 12"/>
          <p:cNvSpPr/>
          <p:nvPr/>
        </p:nvSpPr>
        <p:spPr>
          <a:xfrm>
            <a:off x="3758184" y="4389120"/>
            <a:ext cx="2039112" cy="109728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One agent, one workflow that fixes that one thing. Resist doing all five at once. You will fail at all five.</a:t>
            </a:r>
            <a:endParaRPr lang="en-US" sz="1150" dirty="0"/>
          </a:p>
        </p:txBody>
      </p:sp>
      <p:sp>
        <p:nvSpPr>
          <p:cNvPr id="15" name="Shape 13"/>
          <p:cNvSpPr/>
          <p:nvPr/>
        </p:nvSpPr>
        <p:spPr>
          <a:xfrm>
            <a:off x="6190488" y="2697480"/>
            <a:ext cx="2542032" cy="2880360"/>
          </a:xfrm>
          <a:prstGeom prst="roundRect">
            <a:avLst>
              <a:gd name="adj" fmla="val 2878"/>
            </a:avLst>
          </a:prstGeom>
          <a:solidFill>
            <a:srgbClr val="F4F6F8"/>
          </a:solidFill>
          <a:ln/>
        </p:spPr>
      </p:sp>
      <p:sp>
        <p:nvSpPr>
          <p:cNvPr id="16" name="Text 14"/>
          <p:cNvSpPr/>
          <p:nvPr/>
        </p:nvSpPr>
        <p:spPr>
          <a:xfrm>
            <a:off x="6464808" y="2971800"/>
            <a:ext cx="1371600" cy="640080"/>
          </a:xfrm>
          <a:prstGeom prst="rect">
            <a:avLst/>
          </a:prstGeom>
          <a:noFill/>
          <a:ln/>
        </p:spPr>
        <p:txBody>
          <a:bodyPr wrap="square" lIns="0" tIns="0" rIns="0" bIns="0" rtlCol="0" anchor="ctr"/>
          <a:lstStyle/>
          <a:p>
            <a:pPr indent="0" marL="0">
              <a:buNone/>
            </a:pPr>
            <a:r>
              <a:rPr lang="en-US" sz="3400" b="1" dirty="0">
                <a:solidFill>
                  <a:srgbClr val="2E5A8C"/>
                </a:solidFill>
                <a:latin typeface="Arial" pitchFamily="34" charset="0"/>
                <a:ea typeface="Arial" pitchFamily="34" charset="-122"/>
                <a:cs typeface="Arial" pitchFamily="34" charset="-120"/>
              </a:rPr>
              <a:t>03</a:t>
            </a:r>
            <a:endParaRPr lang="en-US" sz="3400" dirty="0"/>
          </a:p>
        </p:txBody>
      </p:sp>
      <p:sp>
        <p:nvSpPr>
          <p:cNvPr id="17" name="Text 15"/>
          <p:cNvSpPr/>
          <p:nvPr/>
        </p:nvSpPr>
        <p:spPr>
          <a:xfrm>
            <a:off x="6464808" y="3749040"/>
            <a:ext cx="1993392" cy="640080"/>
          </a:xfrm>
          <a:prstGeom prst="rect">
            <a:avLst/>
          </a:prstGeom>
          <a:noFill/>
          <a:ln/>
        </p:spPr>
        <p:txBody>
          <a:bodyPr wrap="square" lIns="0" tIns="0" rIns="0" bIns="0" rtlCol="0" anchor="ctr"/>
          <a:lstStyle/>
          <a:p>
            <a:pPr indent="0" marL="0">
              <a:lnSpc>
                <a:spcPts val="1900"/>
              </a:lnSpc>
              <a:buNone/>
            </a:pPr>
            <a:r>
              <a:rPr lang="en-US" sz="1600" b="1" dirty="0">
                <a:solidFill>
                  <a:srgbClr val="121212"/>
                </a:solidFill>
                <a:latin typeface="Arial" pitchFamily="34" charset="0"/>
                <a:ea typeface="Arial" pitchFamily="34" charset="-122"/>
                <a:cs typeface="Arial" pitchFamily="34" charset="-120"/>
              </a:rPr>
              <a:t>Prove it</a:t>
            </a:r>
            <a:endParaRPr lang="en-US" sz="1600" dirty="0"/>
          </a:p>
        </p:txBody>
      </p:sp>
      <p:sp>
        <p:nvSpPr>
          <p:cNvPr id="18" name="Text 16"/>
          <p:cNvSpPr/>
          <p:nvPr/>
        </p:nvSpPr>
        <p:spPr>
          <a:xfrm>
            <a:off x="6464808" y="4389120"/>
            <a:ext cx="2039112" cy="109728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Run it a few weeks. Measure the time it gives back, the errors it catches, the revenue it routes. Get the evidence.</a:t>
            </a:r>
            <a:endParaRPr lang="en-US" sz="1150" dirty="0"/>
          </a:p>
        </p:txBody>
      </p:sp>
      <p:sp>
        <p:nvSpPr>
          <p:cNvPr id="19" name="Shape 17"/>
          <p:cNvSpPr/>
          <p:nvPr/>
        </p:nvSpPr>
        <p:spPr>
          <a:xfrm>
            <a:off x="8897112" y="2697480"/>
            <a:ext cx="2542032" cy="2880360"/>
          </a:xfrm>
          <a:prstGeom prst="roundRect">
            <a:avLst>
              <a:gd name="adj" fmla="val 2878"/>
            </a:avLst>
          </a:prstGeom>
          <a:solidFill>
            <a:srgbClr val="121212"/>
          </a:solidFill>
          <a:ln/>
        </p:spPr>
      </p:sp>
      <p:sp>
        <p:nvSpPr>
          <p:cNvPr id="20" name="Text 18"/>
          <p:cNvSpPr/>
          <p:nvPr/>
        </p:nvSpPr>
        <p:spPr>
          <a:xfrm>
            <a:off x="9171432" y="2971800"/>
            <a:ext cx="1371600" cy="640080"/>
          </a:xfrm>
          <a:prstGeom prst="rect">
            <a:avLst/>
          </a:prstGeom>
          <a:noFill/>
          <a:ln/>
        </p:spPr>
        <p:txBody>
          <a:bodyPr wrap="square" lIns="0" tIns="0" rIns="0" bIns="0" rtlCol="0" anchor="ctr"/>
          <a:lstStyle/>
          <a:p>
            <a:pPr indent="0" marL="0">
              <a:buNone/>
            </a:pPr>
            <a:r>
              <a:rPr lang="en-US" sz="3400" b="1" dirty="0">
                <a:solidFill>
                  <a:srgbClr val="C9D2DC"/>
                </a:solidFill>
                <a:latin typeface="Arial" pitchFamily="34" charset="0"/>
                <a:ea typeface="Arial" pitchFamily="34" charset="-122"/>
                <a:cs typeface="Arial" pitchFamily="34" charset="-120"/>
              </a:rPr>
              <a:t>04</a:t>
            </a:r>
            <a:endParaRPr lang="en-US" sz="3400" dirty="0"/>
          </a:p>
        </p:txBody>
      </p:sp>
      <p:sp>
        <p:nvSpPr>
          <p:cNvPr id="21" name="Text 19"/>
          <p:cNvSpPr/>
          <p:nvPr/>
        </p:nvSpPr>
        <p:spPr>
          <a:xfrm>
            <a:off x="9171432" y="3749040"/>
            <a:ext cx="1993392" cy="640080"/>
          </a:xfrm>
          <a:prstGeom prst="rect">
            <a:avLst/>
          </a:prstGeom>
          <a:noFill/>
          <a:ln/>
        </p:spPr>
        <p:txBody>
          <a:bodyPr wrap="square" lIns="0" tIns="0" rIns="0" bIns="0" rtlCol="0" anchor="ctr"/>
          <a:lstStyle/>
          <a:p>
            <a:pPr indent="0" marL="0">
              <a:lnSpc>
                <a:spcPts val="1900"/>
              </a:lnSpc>
              <a:buNone/>
            </a:pPr>
            <a:r>
              <a:rPr lang="en-US" sz="1600" b="1" dirty="0">
                <a:solidFill>
                  <a:srgbClr val="FFFFFF"/>
                </a:solidFill>
                <a:latin typeface="Arial" pitchFamily="34" charset="0"/>
                <a:ea typeface="Arial" pitchFamily="34" charset="-122"/>
                <a:cs typeface="Arial" pitchFamily="34" charset="-120"/>
              </a:rPr>
              <a:t>Add the next one</a:t>
            </a:r>
            <a:endParaRPr lang="en-US" sz="1600" dirty="0"/>
          </a:p>
        </p:txBody>
      </p:sp>
      <p:sp>
        <p:nvSpPr>
          <p:cNvPr id="22" name="Text 20"/>
          <p:cNvSpPr/>
          <p:nvPr/>
        </p:nvSpPr>
        <p:spPr>
          <a:xfrm>
            <a:off x="9171432" y="4389120"/>
            <a:ext cx="2039112" cy="1097280"/>
          </a:xfrm>
          <a:prstGeom prst="rect">
            <a:avLst/>
          </a:prstGeom>
          <a:noFill/>
          <a:ln/>
        </p:spPr>
        <p:txBody>
          <a:bodyPr wrap="square" lIns="0" tIns="0" rIns="0" bIns="0" rtlCol="0" anchor="ctr"/>
          <a:lstStyle/>
          <a:p>
            <a:pPr indent="0" marL="0">
              <a:lnSpc>
                <a:spcPts val="1500"/>
              </a:lnSpc>
              <a:buNone/>
            </a:pPr>
            <a:r>
              <a:rPr lang="en-US" sz="1150" dirty="0">
                <a:solidFill>
                  <a:srgbClr val="C8D0DA"/>
                </a:solidFill>
                <a:latin typeface="Arial" pitchFamily="34" charset="0"/>
                <a:ea typeface="Arial" pitchFamily="34" charset="-122"/>
                <a:cs typeface="Arial" pitchFamily="34" charset="-120"/>
              </a:rPr>
              <a:t>And only then. The winners in 2026 aren't the ones with the most AI. They're the ones with the most operational discipline.</a:t>
            </a:r>
            <a:endParaRPr lang="en-US" sz="1150" dirty="0"/>
          </a:p>
        </p:txBody>
      </p:sp>
      <p:sp>
        <p:nvSpPr>
          <p:cNvPr id="23" name="Text 21"/>
          <p:cNvSpPr/>
          <p:nvPr/>
        </p:nvSpPr>
        <p:spPr>
          <a:xfrm>
            <a:off x="777240" y="5897880"/>
            <a:ext cx="10607040" cy="320040"/>
          </a:xfrm>
          <a:prstGeom prst="rect">
            <a:avLst/>
          </a:prstGeom>
          <a:noFill/>
          <a:ln/>
        </p:spPr>
        <p:txBody>
          <a:bodyPr wrap="square" lIns="0" tIns="0" rIns="0" bIns="0" rtlCol="0" anchor="ctr"/>
          <a:lstStyle/>
          <a:p>
            <a:pPr indent="0" marL="0">
              <a:buNone/>
            </a:pPr>
            <a:r>
              <a:rPr lang="en-US" sz="1300" i="1" dirty="0">
                <a:solidFill>
                  <a:srgbClr val="2E5A8C"/>
                </a:solidFill>
                <a:latin typeface="Arial" pitchFamily="34" charset="0"/>
                <a:ea typeface="Arial" pitchFamily="34" charset="-122"/>
                <a:cs typeface="Arial" pitchFamily="34" charset="-120"/>
              </a:rPr>
              <a:t>AI doesn't replace the thinking. It executes the system. So build the system first.</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21212"/>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FFFFFF"/>
                </a:solidFill>
                <a:latin typeface="Arial" pitchFamily="34" charset="0"/>
                <a:ea typeface="Arial" pitchFamily="34" charset="-122"/>
                <a:cs typeface="Arial" pitchFamily="34" charset="-120"/>
              </a:rPr>
              <a:t>12</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1600200"/>
            <a:ext cx="10058400" cy="365760"/>
          </a:xfrm>
          <a:prstGeom prst="rect">
            <a:avLst/>
          </a:prstGeom>
          <a:noFill/>
          <a:ln/>
        </p:spPr>
        <p:txBody>
          <a:bodyPr wrap="square" lIns="0" tIns="0" rIns="0" bIns="0" rtlCol="0" anchor="ctr"/>
          <a:lstStyle/>
          <a:p>
            <a:pPr indent="0" marL="0">
              <a:buNone/>
            </a:pPr>
            <a:r>
              <a:rPr lang="en-US" sz="1400" b="1" spc="200" kern="0" dirty="0">
                <a:solidFill>
                  <a:srgbClr val="C9D2DC"/>
                </a:solidFill>
                <a:latin typeface="Arial" pitchFamily="34" charset="0"/>
                <a:ea typeface="Arial" pitchFamily="34" charset="-122"/>
                <a:cs typeface="Arial" pitchFamily="34" charset="-120"/>
              </a:rPr>
              <a:t>The whole talk, in one line.</a:t>
            </a:r>
            <a:endParaRPr lang="en-US" sz="1400" dirty="0"/>
          </a:p>
        </p:txBody>
      </p:sp>
      <p:sp>
        <p:nvSpPr>
          <p:cNvPr id="6" name="Text 4"/>
          <p:cNvSpPr/>
          <p:nvPr/>
        </p:nvSpPr>
        <p:spPr>
          <a:xfrm>
            <a:off x="777240" y="2148840"/>
            <a:ext cx="10607040" cy="2011680"/>
          </a:xfrm>
          <a:prstGeom prst="rect">
            <a:avLst/>
          </a:prstGeom>
          <a:noFill/>
          <a:ln/>
        </p:spPr>
        <p:txBody>
          <a:bodyPr wrap="square" lIns="0" tIns="0" rIns="0" bIns="0" rtlCol="0" anchor="ctr"/>
          <a:lstStyle/>
          <a:p>
            <a:pPr indent="0" marL="0">
              <a:lnSpc>
                <a:spcPts val="6400"/>
              </a:lnSpc>
              <a:buNone/>
            </a:pPr>
            <a:r>
              <a:rPr lang="en-US" sz="6200" b="1" dirty="0">
                <a:solidFill>
                  <a:srgbClr val="FFFFFF"/>
                </a:solidFill>
                <a:latin typeface="Arial" pitchFamily="34" charset="0"/>
                <a:ea typeface="Arial" pitchFamily="34" charset="-122"/>
                <a:cs typeface="Arial" pitchFamily="34" charset="-120"/>
              </a:rPr>
              <a:t>Stop buying tools.</a:t>
            </a:r>
            <a:endParaRPr lang="en-US" sz="6200" dirty="0"/>
          </a:p>
          <a:p>
            <a:pPr indent="0" marL="0">
              <a:lnSpc>
                <a:spcPts val="6400"/>
              </a:lnSpc>
              <a:buNone/>
            </a:pPr>
            <a:r>
              <a:rPr lang="en-US" sz="6200" b="1" dirty="0">
                <a:solidFill>
                  <a:srgbClr val="FFFFFF"/>
                </a:solidFill>
                <a:latin typeface="Arial" pitchFamily="34" charset="0"/>
                <a:ea typeface="Arial" pitchFamily="34" charset="-122"/>
                <a:cs typeface="Arial" pitchFamily="34" charset="-120"/>
              </a:rPr>
              <a:t>Build the system.</a:t>
            </a:r>
            <a:endParaRPr lang="en-US" sz="6200" dirty="0"/>
          </a:p>
        </p:txBody>
      </p:sp>
      <p:sp>
        <p:nvSpPr>
          <p:cNvPr id="7" name="Text 5"/>
          <p:cNvSpPr/>
          <p:nvPr/>
        </p:nvSpPr>
        <p:spPr>
          <a:xfrm>
            <a:off x="777240" y="4343400"/>
            <a:ext cx="9875520" cy="1005840"/>
          </a:xfrm>
          <a:prstGeom prst="rect">
            <a:avLst/>
          </a:prstGeom>
          <a:noFill/>
          <a:ln/>
        </p:spPr>
        <p:txBody>
          <a:bodyPr wrap="square" lIns="0" tIns="0" rIns="0" bIns="0" rtlCol="0" anchor="ctr"/>
          <a:lstStyle/>
          <a:p>
            <a:pPr indent="0" marL="0">
              <a:lnSpc>
                <a:spcPts val="2400"/>
              </a:lnSpc>
              <a:buNone/>
            </a:pPr>
            <a:r>
              <a:rPr lang="en-US" sz="1700" dirty="0">
                <a:solidFill>
                  <a:srgbClr val="B9C2CC"/>
                </a:solidFill>
                <a:latin typeface="Arial" pitchFamily="34" charset="0"/>
                <a:ea typeface="Arial" pitchFamily="34" charset="-122"/>
                <a:cs typeface="Arial" pitchFamily="34" charset="-120"/>
              </a:rPr>
              <a:t>The technology is cheap, standardised, and sitting right there. The hard part is the discipline to fix your process before you automate it, and the judgment to keep the decisions that were always yours.</a:t>
            </a:r>
            <a:endParaRPr lang="en-US" sz="1700" dirty="0"/>
          </a:p>
        </p:txBody>
      </p:sp>
      <p:sp>
        <p:nvSpPr>
          <p:cNvPr id="8" name="Text 6"/>
          <p:cNvSpPr/>
          <p:nvPr/>
        </p:nvSpPr>
        <p:spPr>
          <a:xfrm>
            <a:off x="777240" y="5623560"/>
            <a:ext cx="10607040" cy="3657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Tom Goodwin</a:t>
            </a:r>
            <a:pPr indent="0" marL="0">
              <a:buNone/>
            </a:pPr>
            <a:r>
              <a:rPr lang="en-US" sz="1500" dirty="0">
                <a:solidFill>
                  <a:srgbClr val="9AA3AE"/>
                </a:solidFill>
                <a:latin typeface="Arial" pitchFamily="34" charset="0"/>
                <a:ea typeface="Arial" pitchFamily="34" charset="-122"/>
                <a:cs typeface="Arial" pitchFamily="34" charset="-120"/>
              </a:rPr>
              <a:t>   ·   Founder, GAMEPLAN.   ·   </a:t>
            </a:r>
            <a:pPr indent="0" marL="0">
              <a:buNone/>
            </a:pPr>
            <a:r>
              <a:rPr lang="en-US" sz="1500" b="1" dirty="0">
                <a:solidFill>
                  <a:srgbClr val="C9D2DC"/>
                </a:solidFill>
                <a:latin typeface="Arial" pitchFamily="34" charset="0"/>
                <a:ea typeface="Arial" pitchFamily="34" charset="-122"/>
                <a:cs typeface="Arial" pitchFamily="34" charset="-120"/>
              </a:rPr>
              <a:t>tomgoodwin.london/speaking</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02</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CLAIM VS THE REALITY</a:t>
            </a:r>
            <a:endParaRPr lang="en-US" sz="1200" dirty="0"/>
          </a:p>
        </p:txBody>
      </p:sp>
      <p:sp>
        <p:nvSpPr>
          <p:cNvPr id="6" name="Text 4"/>
          <p:cNvSpPr/>
          <p:nvPr/>
        </p:nvSpPr>
        <p:spPr>
          <a:xfrm>
            <a:off x="777240" y="1371600"/>
            <a:ext cx="10607040" cy="1280160"/>
          </a:xfrm>
          <a:prstGeom prst="rect">
            <a:avLst/>
          </a:prstGeom>
          <a:noFill/>
          <a:ln/>
        </p:spPr>
        <p:txBody>
          <a:bodyPr wrap="square" lIns="0" tIns="0" rIns="0" bIns="0" rtlCol="0" anchor="ctr"/>
          <a:lstStyle/>
          <a:p>
            <a:pPr indent="0" marL="0">
              <a:lnSpc>
                <a:spcPts val="4200"/>
              </a:lnSpc>
              <a:buNone/>
            </a:pPr>
            <a:r>
              <a:rPr lang="en-US" sz="3800" b="1" dirty="0">
                <a:solidFill>
                  <a:srgbClr val="121212"/>
                </a:solidFill>
                <a:latin typeface="Arial" pitchFamily="34" charset="0"/>
                <a:ea typeface="Arial" pitchFamily="34" charset="-122"/>
                <a:cs typeface="Arial" pitchFamily="34" charset="-120"/>
              </a:rPr>
              <a:t>Everyone says they've done it.</a:t>
            </a:r>
            <a:endParaRPr lang="en-US" sz="3800" dirty="0"/>
          </a:p>
          <a:p>
            <a:pPr indent="0" marL="0">
              <a:lnSpc>
                <a:spcPts val="4200"/>
              </a:lnSpc>
              <a:buNone/>
            </a:pPr>
            <a:r>
              <a:rPr lang="en-US" sz="3800" b="1" dirty="0">
                <a:solidFill>
                  <a:srgbClr val="121212"/>
                </a:solidFill>
                <a:latin typeface="Arial" pitchFamily="34" charset="0"/>
                <a:ea typeface="Arial" pitchFamily="34" charset="-122"/>
                <a:cs typeface="Arial" pitchFamily="34" charset="-120"/>
              </a:rPr>
              <a:t>Almost nobody has.</a:t>
            </a:r>
            <a:endParaRPr lang="en-US" sz="3800" dirty="0"/>
          </a:p>
        </p:txBody>
      </p:sp>
      <p:sp>
        <p:nvSpPr>
          <p:cNvPr id="7" name="Text 5"/>
          <p:cNvSpPr/>
          <p:nvPr/>
        </p:nvSpPr>
        <p:spPr>
          <a:xfrm>
            <a:off x="777240" y="2971800"/>
            <a:ext cx="4937760" cy="1371600"/>
          </a:xfrm>
          <a:prstGeom prst="rect">
            <a:avLst/>
          </a:prstGeom>
          <a:noFill/>
          <a:ln/>
        </p:spPr>
        <p:txBody>
          <a:bodyPr wrap="square" lIns="0" tIns="0" rIns="0" bIns="0" rtlCol="0" anchor="ctr"/>
          <a:lstStyle/>
          <a:p>
            <a:pPr algn="l" indent="0" marL="0">
              <a:buNone/>
            </a:pPr>
            <a:r>
              <a:rPr lang="en-US" sz="11000" b="1" dirty="0">
                <a:solidFill>
                  <a:srgbClr val="121212"/>
                </a:solidFill>
                <a:latin typeface="Arial" pitchFamily="34" charset="0"/>
                <a:ea typeface="Arial" pitchFamily="34" charset="-122"/>
                <a:cs typeface="Arial" pitchFamily="34" charset="-120"/>
              </a:rPr>
              <a:t>96%</a:t>
            </a:r>
            <a:endParaRPr lang="en-US" sz="11000" dirty="0"/>
          </a:p>
        </p:txBody>
      </p:sp>
      <p:sp>
        <p:nvSpPr>
          <p:cNvPr id="8" name="Text 6"/>
          <p:cNvSpPr/>
          <p:nvPr/>
        </p:nvSpPr>
        <p:spPr>
          <a:xfrm>
            <a:off x="822960" y="4434840"/>
            <a:ext cx="4754880" cy="1005840"/>
          </a:xfrm>
          <a:prstGeom prst="rect">
            <a:avLst/>
          </a:prstGeom>
          <a:noFill/>
          <a:ln/>
        </p:spPr>
        <p:txBody>
          <a:bodyPr wrap="square" lIns="0" tIns="0" rIns="0" bIns="0" rtlCol="0" anchor="ctr"/>
          <a:lstStyle/>
          <a:p>
            <a:pPr algn="l" indent="0" marL="0">
              <a:lnSpc>
                <a:spcPts val="2300"/>
              </a:lnSpc>
              <a:buNone/>
            </a:pPr>
            <a:r>
              <a:rPr lang="en-US" sz="1700" dirty="0">
                <a:solidFill>
                  <a:srgbClr val="555E68"/>
                </a:solidFill>
                <a:latin typeface="Arial" pitchFamily="34" charset="0"/>
                <a:ea typeface="Arial" pitchFamily="34" charset="-122"/>
                <a:cs typeface="Arial" pitchFamily="34" charset="-120"/>
              </a:rPr>
              <a:t>of CMOs say AI is driving end-to-end transformation of marketing.</a:t>
            </a:r>
            <a:endParaRPr lang="en-US" sz="1700" dirty="0"/>
          </a:p>
        </p:txBody>
      </p:sp>
      <p:sp>
        <p:nvSpPr>
          <p:cNvPr id="9" name="Text 7"/>
          <p:cNvSpPr/>
          <p:nvPr/>
        </p:nvSpPr>
        <p:spPr>
          <a:xfrm>
            <a:off x="6675120" y="2971800"/>
            <a:ext cx="4937760" cy="1371600"/>
          </a:xfrm>
          <a:prstGeom prst="rect">
            <a:avLst/>
          </a:prstGeom>
          <a:noFill/>
          <a:ln/>
        </p:spPr>
        <p:txBody>
          <a:bodyPr wrap="square" lIns="0" tIns="0" rIns="0" bIns="0" rtlCol="0" anchor="ctr"/>
          <a:lstStyle/>
          <a:p>
            <a:pPr algn="l" indent="0" marL="0">
              <a:buNone/>
            </a:pPr>
            <a:r>
              <a:rPr lang="en-US" sz="11000" b="1" dirty="0">
                <a:solidFill>
                  <a:srgbClr val="2E5A8C"/>
                </a:solidFill>
                <a:latin typeface="Arial" pitchFamily="34" charset="0"/>
                <a:ea typeface="Arial" pitchFamily="34" charset="-122"/>
                <a:cs typeface="Arial" pitchFamily="34" charset="-120"/>
              </a:rPr>
              <a:t>8%</a:t>
            </a:r>
            <a:endParaRPr lang="en-US" sz="11000" dirty="0"/>
          </a:p>
        </p:txBody>
      </p:sp>
      <p:sp>
        <p:nvSpPr>
          <p:cNvPr id="10" name="Text 8"/>
          <p:cNvSpPr/>
          <p:nvPr/>
        </p:nvSpPr>
        <p:spPr>
          <a:xfrm>
            <a:off x="6720840" y="4434840"/>
            <a:ext cx="4754880" cy="1005840"/>
          </a:xfrm>
          <a:prstGeom prst="rect">
            <a:avLst/>
          </a:prstGeom>
          <a:noFill/>
          <a:ln/>
        </p:spPr>
        <p:txBody>
          <a:bodyPr wrap="square" lIns="0" tIns="0" rIns="0" bIns="0" rtlCol="0" anchor="ctr"/>
          <a:lstStyle/>
          <a:p>
            <a:pPr algn="l" indent="0" marL="0">
              <a:lnSpc>
                <a:spcPts val="2300"/>
              </a:lnSpc>
              <a:buNone/>
            </a:pPr>
            <a:r>
              <a:rPr lang="en-US" sz="1700" dirty="0">
                <a:solidFill>
                  <a:srgbClr val="555E68"/>
                </a:solidFill>
                <a:latin typeface="Arial" pitchFamily="34" charset="0"/>
                <a:ea typeface="Arial" pitchFamily="34" charset="-122"/>
                <a:cs typeface="Arial" pitchFamily="34" charset="-120"/>
              </a:rPr>
              <a:t>actually run campaigns where multiple agents operate autonomously.</a:t>
            </a:r>
            <a:endParaRPr lang="en-US" sz="1700" dirty="0"/>
          </a:p>
        </p:txBody>
      </p:sp>
      <p:sp>
        <p:nvSpPr>
          <p:cNvPr id="11" name="Text 9"/>
          <p:cNvSpPr/>
          <p:nvPr/>
        </p:nvSpPr>
        <p:spPr>
          <a:xfrm>
            <a:off x="777240" y="5989320"/>
            <a:ext cx="10607040" cy="274320"/>
          </a:xfrm>
          <a:prstGeom prst="rect">
            <a:avLst/>
          </a:prstGeom>
          <a:noFill/>
          <a:ln/>
        </p:spPr>
        <p:txBody>
          <a:bodyPr wrap="square" lIns="0" tIns="0" rIns="0" bIns="0" rtlCol="0" anchor="ctr"/>
          <a:lstStyle/>
          <a:p>
            <a:pPr indent="0" marL="0">
              <a:buNone/>
            </a:pPr>
            <a:r>
              <a:rPr lang="en-US" sz="1050" i="1" dirty="0">
                <a:solidFill>
                  <a:srgbClr val="9AA3AE"/>
                </a:solidFill>
                <a:latin typeface="Arial" pitchFamily="34" charset="0"/>
                <a:ea typeface="Arial" pitchFamily="34" charset="-122"/>
                <a:cs typeface="Arial" pitchFamily="34" charset="-120"/>
              </a:rPr>
              <a:t>Source: BCG, 2026 survey of 300 global CMOs. 42% use generative AI only to assist with discrete tasks.</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03</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DISTINCTION THE INDUSTRY BLURS</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4000" b="1" dirty="0">
                <a:solidFill>
                  <a:srgbClr val="121212"/>
                </a:solidFill>
                <a:latin typeface="Arial" pitchFamily="34" charset="0"/>
                <a:ea typeface="Arial" pitchFamily="34" charset="-122"/>
                <a:cs typeface="Arial" pitchFamily="34" charset="-120"/>
              </a:rPr>
              <a:t>Tools assist. Agents execute.</a:t>
            </a:r>
            <a:endParaRPr lang="en-US" sz="4000" dirty="0"/>
          </a:p>
        </p:txBody>
      </p:sp>
      <p:sp>
        <p:nvSpPr>
          <p:cNvPr id="7" name="Shape 5"/>
          <p:cNvSpPr/>
          <p:nvPr/>
        </p:nvSpPr>
        <p:spPr>
          <a:xfrm>
            <a:off x="777240" y="2514600"/>
            <a:ext cx="5074920" cy="2606040"/>
          </a:xfrm>
          <a:prstGeom prst="roundRect">
            <a:avLst>
              <a:gd name="adj" fmla="val 2807"/>
            </a:avLst>
          </a:prstGeom>
          <a:solidFill>
            <a:srgbClr val="F4F6F8"/>
          </a:solidFill>
          <a:ln/>
          <a:effectLst>
            <a:outerShdw sx="100000" sy="100000" kx="0" ky="0" algn="bl" rotWithShape="0" blurRad="114300" dist="38100" dir="5400000">
              <a:srgbClr val="9AA3AE">
                <a:alpha val="22000"/>
              </a:srgbClr>
            </a:outerShdw>
          </a:effectLst>
        </p:spPr>
      </p:sp>
      <p:sp>
        <p:nvSpPr>
          <p:cNvPr id="8" name="Text 6"/>
          <p:cNvSpPr/>
          <p:nvPr/>
        </p:nvSpPr>
        <p:spPr>
          <a:xfrm>
            <a:off x="1143000" y="2834640"/>
            <a:ext cx="3657600" cy="320040"/>
          </a:xfrm>
          <a:prstGeom prst="rect">
            <a:avLst/>
          </a:prstGeom>
          <a:noFill/>
          <a:ln/>
        </p:spPr>
        <p:txBody>
          <a:bodyPr wrap="square" lIns="0" tIns="0" rIns="0" bIns="0" rtlCol="0" anchor="ctr"/>
          <a:lstStyle/>
          <a:p>
            <a:pPr indent="0" marL="0">
              <a:buNone/>
            </a:pPr>
            <a:r>
              <a:rPr lang="en-US" sz="1300" b="1" spc="300" kern="0" dirty="0">
                <a:solidFill>
                  <a:srgbClr val="9AA3AE"/>
                </a:solidFill>
                <a:latin typeface="Arial" pitchFamily="34" charset="0"/>
                <a:ea typeface="Arial" pitchFamily="34" charset="-122"/>
                <a:cs typeface="Arial" pitchFamily="34" charset="-120"/>
              </a:rPr>
              <a:t>A TOOL</a:t>
            </a:r>
            <a:endParaRPr lang="en-US" sz="1300" dirty="0"/>
          </a:p>
        </p:txBody>
      </p:sp>
      <p:sp>
        <p:nvSpPr>
          <p:cNvPr id="9" name="Text 7"/>
          <p:cNvSpPr/>
          <p:nvPr/>
        </p:nvSpPr>
        <p:spPr>
          <a:xfrm>
            <a:off x="1143000" y="3246120"/>
            <a:ext cx="4343400" cy="457200"/>
          </a:xfrm>
          <a:prstGeom prst="rect">
            <a:avLst/>
          </a:prstGeom>
          <a:noFill/>
          <a:ln/>
        </p:spPr>
        <p:txBody>
          <a:bodyPr wrap="square" lIns="0" tIns="0" rIns="0" bIns="0" rtlCol="0" anchor="ctr"/>
          <a:lstStyle/>
          <a:p>
            <a:pPr indent="0" marL="0">
              <a:buNone/>
            </a:pPr>
            <a:r>
              <a:rPr lang="en-US" sz="2400" b="1" dirty="0">
                <a:solidFill>
                  <a:srgbClr val="121212"/>
                </a:solidFill>
                <a:latin typeface="Arial" pitchFamily="34" charset="0"/>
                <a:ea typeface="Arial" pitchFamily="34" charset="-122"/>
                <a:cs typeface="Arial" pitchFamily="34" charset="-120"/>
              </a:rPr>
              <a:t>Waits for you.</a:t>
            </a:r>
            <a:endParaRPr lang="en-US" sz="2400" dirty="0"/>
          </a:p>
        </p:txBody>
      </p:sp>
      <p:sp>
        <p:nvSpPr>
          <p:cNvPr id="10" name="Text 8"/>
          <p:cNvSpPr/>
          <p:nvPr/>
        </p:nvSpPr>
        <p:spPr>
          <a:xfrm>
            <a:off x="1143000" y="3840480"/>
            <a:ext cx="4343400" cy="1097280"/>
          </a:xfrm>
          <a:prstGeom prst="rect">
            <a:avLst/>
          </a:prstGeom>
          <a:noFill/>
          <a:ln/>
        </p:spPr>
        <p:txBody>
          <a:bodyPr wrap="square" lIns="0" tIns="0" rIns="0" bIns="0" rtlCol="0" anchor="ctr"/>
          <a:lstStyle/>
          <a:p>
            <a:pPr indent="0" marL="0">
              <a:lnSpc>
                <a:spcPts val="2000"/>
              </a:lnSpc>
              <a:buNone/>
            </a:pPr>
            <a:r>
              <a:rPr lang="en-US" sz="1400" dirty="0">
                <a:solidFill>
                  <a:srgbClr val="555E68"/>
                </a:solidFill>
                <a:latin typeface="Arial" pitchFamily="34" charset="0"/>
                <a:ea typeface="Arial" pitchFamily="34" charset="-122"/>
                <a:cs typeface="Arial" pitchFamily="34" charset="-120"/>
              </a:rPr>
              <a:t>You prompt it, it answers, you carry the result to the next step. The human pushes every button and owns every handoff. Drafting copy, generating an image, testing a subject line.</a:t>
            </a:r>
            <a:endParaRPr lang="en-US" sz="1400" dirty="0"/>
          </a:p>
        </p:txBody>
      </p:sp>
      <p:sp>
        <p:nvSpPr>
          <p:cNvPr id="11" name="Shape 9"/>
          <p:cNvSpPr/>
          <p:nvPr/>
        </p:nvSpPr>
        <p:spPr>
          <a:xfrm>
            <a:off x="6263640" y="2514600"/>
            <a:ext cx="5074920" cy="2606040"/>
          </a:xfrm>
          <a:prstGeom prst="roundRect">
            <a:avLst>
              <a:gd name="adj" fmla="val 2807"/>
            </a:avLst>
          </a:prstGeom>
          <a:solidFill>
            <a:srgbClr val="121212"/>
          </a:solidFill>
          <a:ln/>
          <a:effectLst>
            <a:outerShdw sx="100000" sy="100000" kx="0" ky="0" algn="bl" rotWithShape="0" blurRad="114300" dist="38100" dir="5400000">
              <a:srgbClr val="9AA3AE">
                <a:alpha val="22000"/>
              </a:srgbClr>
            </a:outerShdw>
          </a:effectLst>
        </p:spPr>
      </p:sp>
      <p:sp>
        <p:nvSpPr>
          <p:cNvPr id="12" name="Text 10"/>
          <p:cNvSpPr/>
          <p:nvPr/>
        </p:nvSpPr>
        <p:spPr>
          <a:xfrm>
            <a:off x="6629400" y="2834640"/>
            <a:ext cx="3657600" cy="320040"/>
          </a:xfrm>
          <a:prstGeom prst="rect">
            <a:avLst/>
          </a:prstGeom>
          <a:noFill/>
          <a:ln/>
        </p:spPr>
        <p:txBody>
          <a:bodyPr wrap="square" lIns="0" tIns="0" rIns="0" bIns="0" rtlCol="0" anchor="ctr"/>
          <a:lstStyle/>
          <a:p>
            <a:pPr indent="0" marL="0">
              <a:buNone/>
            </a:pPr>
            <a:r>
              <a:rPr lang="en-US" sz="1300" b="1" spc="300" kern="0" dirty="0">
                <a:solidFill>
                  <a:srgbClr val="C9D2DC"/>
                </a:solidFill>
                <a:latin typeface="Arial" pitchFamily="34" charset="0"/>
                <a:ea typeface="Arial" pitchFamily="34" charset="-122"/>
                <a:cs typeface="Arial" pitchFamily="34" charset="-120"/>
              </a:rPr>
              <a:t>AN AGENT</a:t>
            </a:r>
            <a:endParaRPr lang="en-US" sz="1300" dirty="0"/>
          </a:p>
        </p:txBody>
      </p:sp>
      <p:sp>
        <p:nvSpPr>
          <p:cNvPr id="13" name="Text 11"/>
          <p:cNvSpPr/>
          <p:nvPr/>
        </p:nvSpPr>
        <p:spPr>
          <a:xfrm>
            <a:off x="6629400" y="3246120"/>
            <a:ext cx="43434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Does the thing.</a:t>
            </a:r>
            <a:endParaRPr lang="en-US" sz="2400" dirty="0"/>
          </a:p>
        </p:txBody>
      </p:sp>
      <p:sp>
        <p:nvSpPr>
          <p:cNvPr id="14" name="Text 12"/>
          <p:cNvSpPr/>
          <p:nvPr/>
        </p:nvSpPr>
        <p:spPr>
          <a:xfrm>
            <a:off x="6629400" y="3840480"/>
            <a:ext cx="4343400" cy="1097280"/>
          </a:xfrm>
          <a:prstGeom prst="rect">
            <a:avLst/>
          </a:prstGeom>
          <a:noFill/>
          <a:ln/>
        </p:spPr>
        <p:txBody>
          <a:bodyPr wrap="square" lIns="0" tIns="0" rIns="0" bIns="0" rtlCol="0" anchor="ctr"/>
          <a:lstStyle/>
          <a:p>
            <a:pPr indent="0" marL="0">
              <a:lnSpc>
                <a:spcPts val="2000"/>
              </a:lnSpc>
              <a:buNone/>
            </a:pPr>
            <a:r>
              <a:rPr lang="en-US" sz="1400" dirty="0">
                <a:solidFill>
                  <a:srgbClr val="C8D0DA"/>
                </a:solidFill>
                <a:latin typeface="Arial" pitchFamily="34" charset="0"/>
                <a:ea typeface="Arial" pitchFamily="34" charset="-122"/>
                <a:cs typeface="Arial" pitchFamily="34" charset="-120"/>
              </a:rPr>
              <a:t>It monitors, decides within limits you set, acts, and runs the next step without you in the loop each time. The work moves while you sleep.</a:t>
            </a:r>
            <a:endParaRPr lang="en-US" sz="1400" dirty="0"/>
          </a:p>
        </p:txBody>
      </p:sp>
      <p:sp>
        <p:nvSpPr>
          <p:cNvPr id="15" name="Text 13"/>
          <p:cNvSpPr/>
          <p:nvPr/>
        </p:nvSpPr>
        <p:spPr>
          <a:xfrm>
            <a:off x="777240" y="5440680"/>
            <a:ext cx="10607040" cy="640080"/>
          </a:xfrm>
          <a:prstGeom prst="rect">
            <a:avLst/>
          </a:prstGeom>
          <a:noFill/>
          <a:ln/>
        </p:spPr>
        <p:txBody>
          <a:bodyPr wrap="square" lIns="0" tIns="0" rIns="0" bIns="0" rtlCol="0" anchor="ctr"/>
          <a:lstStyle/>
          <a:p>
            <a:pPr indent="0" marL="0">
              <a:lnSpc>
                <a:spcPts val="2100"/>
              </a:lnSpc>
              <a:buNone/>
            </a:pPr>
            <a:r>
              <a:rPr lang="en-US" sz="1500" b="1" dirty="0">
                <a:solidFill>
                  <a:srgbClr val="2E5A8C"/>
                </a:solidFill>
                <a:latin typeface="Arial" pitchFamily="34" charset="0"/>
                <a:ea typeface="Arial" pitchFamily="34" charset="-122"/>
                <a:cs typeface="Arial" pitchFamily="34" charset="-120"/>
              </a:rPr>
              <a:t>~130 </a:t>
            </a:r>
            <a:pPr indent="0" marL="0">
              <a:lnSpc>
                <a:spcPts val="2100"/>
              </a:lnSpc>
              <a:buNone/>
            </a:pPr>
            <a:r>
              <a:rPr lang="en-US" sz="1500" dirty="0">
                <a:solidFill>
                  <a:srgbClr val="555E68"/>
                </a:solidFill>
                <a:latin typeface="Arial" pitchFamily="34" charset="0"/>
                <a:ea typeface="Arial" pitchFamily="34" charset="-122"/>
                <a:cs typeface="Arial" pitchFamily="34" charset="-120"/>
              </a:rPr>
              <a:t>of the thousands of vendors waving the word “agentic” are genuinely doing it. The rest is agent washing: an old chatbot with a new sticker.</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04</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WHERE AI GENUINELY REPLACES PROCESS</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400" b="1" dirty="0">
                <a:solidFill>
                  <a:srgbClr val="121212"/>
                </a:solidFill>
                <a:latin typeface="Arial" pitchFamily="34" charset="0"/>
                <a:ea typeface="Arial" pitchFamily="34" charset="-122"/>
                <a:cs typeface="Arial" pitchFamily="34" charset="-120"/>
              </a:rPr>
              <a:t>The leverage is operational, not creative.</a:t>
            </a:r>
            <a:endParaRPr lang="en-US" sz="3400" dirty="0"/>
          </a:p>
        </p:txBody>
      </p:sp>
      <p:sp>
        <p:nvSpPr>
          <p:cNvPr id="7" name="Text 5"/>
          <p:cNvSpPr/>
          <p:nvPr/>
        </p:nvSpPr>
        <p:spPr>
          <a:xfrm>
            <a:off x="777240" y="2057400"/>
            <a:ext cx="10607040" cy="457200"/>
          </a:xfrm>
          <a:prstGeom prst="rect">
            <a:avLst/>
          </a:prstGeom>
          <a:noFill/>
          <a:ln/>
        </p:spPr>
        <p:txBody>
          <a:bodyPr wrap="square" lIns="0" tIns="0" rIns="0" bIns="0" rtlCol="0" anchor="ctr"/>
          <a:lstStyle/>
          <a:p>
            <a:pPr indent="0" marL="0">
              <a:buNone/>
            </a:pPr>
            <a:r>
              <a:rPr lang="en-US" sz="1500" dirty="0">
                <a:solidFill>
                  <a:srgbClr val="555E68"/>
                </a:solidFill>
                <a:latin typeface="Arial" pitchFamily="34" charset="0"/>
                <a:ea typeface="Arial" pitchFamily="34" charset="-122"/>
                <a:cs typeface="Arial" pitchFamily="34" charset="-120"/>
              </a:rPr>
              <a:t>The plumbing nobody slides about: the checks, triggers, monitoring and handoffs that make a function run.</a:t>
            </a:r>
            <a:endParaRPr lang="en-US" sz="1500" dirty="0"/>
          </a:p>
        </p:txBody>
      </p:sp>
      <p:sp>
        <p:nvSpPr>
          <p:cNvPr id="8" name="Shape 6"/>
          <p:cNvSpPr/>
          <p:nvPr/>
        </p:nvSpPr>
        <p:spPr>
          <a:xfrm>
            <a:off x="745236" y="2743200"/>
            <a:ext cx="3401568" cy="1417320"/>
          </a:xfrm>
          <a:prstGeom prst="roundRect">
            <a:avLst>
              <a:gd name="adj" fmla="val 4516"/>
            </a:avLst>
          </a:prstGeom>
          <a:solidFill>
            <a:srgbClr val="F4F6F8"/>
          </a:solidFill>
          <a:ln/>
        </p:spPr>
      </p:sp>
      <p:pic>
        <p:nvPicPr>
          <p:cNvPr id="9" name="Image 0" descr="preencoded.png">    </p:cNvPr>
          <p:cNvPicPr>
            <a:picLocks noChangeAspect="1"/>
          </p:cNvPicPr>
          <p:nvPr/>
        </p:nvPicPr>
        <p:blipFill>
          <a:blip r:embed="rId1"/>
          <a:stretch>
            <a:fillRect/>
          </a:stretch>
        </p:blipFill>
        <p:spPr>
          <a:xfrm>
            <a:off x="1019556" y="2999232"/>
            <a:ext cx="384048" cy="384048"/>
          </a:xfrm>
          <a:prstGeom prst="rect">
            <a:avLst/>
          </a:prstGeom>
        </p:spPr>
      </p:pic>
      <p:sp>
        <p:nvSpPr>
          <p:cNvPr id="10" name="Text 7"/>
          <p:cNvSpPr/>
          <p:nvPr/>
        </p:nvSpPr>
        <p:spPr>
          <a:xfrm>
            <a:off x="1019556" y="3419856"/>
            <a:ext cx="2852928" cy="274320"/>
          </a:xfrm>
          <a:prstGeom prst="rect">
            <a:avLst/>
          </a:prstGeom>
          <a:noFill/>
          <a:ln/>
        </p:spPr>
        <p:txBody>
          <a:bodyPr wrap="square" lIns="0" tIns="0" rIns="0" bIns="0" rtlCol="0" anchor="ctr"/>
          <a:lstStyle/>
          <a:p>
            <a:pPr indent="0" marL="0">
              <a:buNone/>
            </a:pPr>
            <a:r>
              <a:rPr lang="en-US" sz="1450" b="1" dirty="0">
                <a:solidFill>
                  <a:srgbClr val="121212"/>
                </a:solidFill>
                <a:latin typeface="Arial" pitchFamily="34" charset="0"/>
                <a:ea typeface="Arial" pitchFamily="34" charset="-122"/>
                <a:cs typeface="Arial" pitchFamily="34" charset="-120"/>
              </a:rPr>
              <a:t>Competitive intelligence</a:t>
            </a:r>
            <a:endParaRPr lang="en-US" sz="1450" dirty="0"/>
          </a:p>
        </p:txBody>
      </p:sp>
      <p:sp>
        <p:nvSpPr>
          <p:cNvPr id="11" name="Text 8"/>
          <p:cNvSpPr/>
          <p:nvPr/>
        </p:nvSpPr>
        <p:spPr>
          <a:xfrm>
            <a:off x="1019556" y="3694176"/>
            <a:ext cx="2898648" cy="4114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An agent watches rival pricing, hiring and launches daily, summary in Slack each morning.</a:t>
            </a:r>
            <a:endParaRPr lang="en-US" sz="1080" dirty="0"/>
          </a:p>
        </p:txBody>
      </p:sp>
      <p:sp>
        <p:nvSpPr>
          <p:cNvPr id="12" name="Shape 9"/>
          <p:cNvSpPr/>
          <p:nvPr/>
        </p:nvSpPr>
        <p:spPr>
          <a:xfrm>
            <a:off x="4393692" y="2743200"/>
            <a:ext cx="3401568" cy="1417320"/>
          </a:xfrm>
          <a:prstGeom prst="roundRect">
            <a:avLst>
              <a:gd name="adj" fmla="val 4516"/>
            </a:avLst>
          </a:prstGeom>
          <a:solidFill>
            <a:srgbClr val="F4F6F8"/>
          </a:solidFill>
          <a:ln/>
        </p:spPr>
      </p:sp>
      <p:pic>
        <p:nvPicPr>
          <p:cNvPr id="13" name="Image 1" descr="preencoded.png">    </p:cNvPr>
          <p:cNvPicPr>
            <a:picLocks noChangeAspect="1"/>
          </p:cNvPicPr>
          <p:nvPr/>
        </p:nvPicPr>
        <p:blipFill>
          <a:blip r:embed="rId2"/>
          <a:stretch>
            <a:fillRect/>
          </a:stretch>
        </p:blipFill>
        <p:spPr>
          <a:xfrm>
            <a:off x="4668012" y="2999232"/>
            <a:ext cx="384048" cy="384048"/>
          </a:xfrm>
          <a:prstGeom prst="rect">
            <a:avLst/>
          </a:prstGeom>
        </p:spPr>
      </p:pic>
      <p:sp>
        <p:nvSpPr>
          <p:cNvPr id="14" name="Text 10"/>
          <p:cNvSpPr/>
          <p:nvPr/>
        </p:nvSpPr>
        <p:spPr>
          <a:xfrm>
            <a:off x="4668012" y="3419856"/>
            <a:ext cx="2852928" cy="274320"/>
          </a:xfrm>
          <a:prstGeom prst="rect">
            <a:avLst/>
          </a:prstGeom>
          <a:noFill/>
          <a:ln/>
        </p:spPr>
        <p:txBody>
          <a:bodyPr wrap="square" lIns="0" tIns="0" rIns="0" bIns="0" rtlCol="0" anchor="ctr"/>
          <a:lstStyle/>
          <a:p>
            <a:pPr indent="0" marL="0">
              <a:buNone/>
            </a:pPr>
            <a:r>
              <a:rPr lang="en-US" sz="1450" b="1" dirty="0">
                <a:solidFill>
                  <a:srgbClr val="121212"/>
                </a:solidFill>
                <a:latin typeface="Arial" pitchFamily="34" charset="0"/>
                <a:ea typeface="Arial" pitchFamily="34" charset="-122"/>
                <a:cs typeface="Arial" pitchFamily="34" charset="-120"/>
              </a:rPr>
              <a:t>Briefing</a:t>
            </a:r>
            <a:endParaRPr lang="en-US" sz="1450" dirty="0"/>
          </a:p>
        </p:txBody>
      </p:sp>
      <p:sp>
        <p:nvSpPr>
          <p:cNvPr id="15" name="Text 11"/>
          <p:cNvSpPr/>
          <p:nvPr/>
        </p:nvSpPr>
        <p:spPr>
          <a:xfrm>
            <a:off x="4668012" y="3694176"/>
            <a:ext cx="2898648" cy="4114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Structured briefs with the context, keywords and links built in before a human writes a word.</a:t>
            </a:r>
            <a:endParaRPr lang="en-US" sz="1080" dirty="0"/>
          </a:p>
        </p:txBody>
      </p:sp>
      <p:sp>
        <p:nvSpPr>
          <p:cNvPr id="16" name="Shape 12"/>
          <p:cNvSpPr/>
          <p:nvPr/>
        </p:nvSpPr>
        <p:spPr>
          <a:xfrm>
            <a:off x="8042148" y="2743200"/>
            <a:ext cx="3401568" cy="1417320"/>
          </a:xfrm>
          <a:prstGeom prst="roundRect">
            <a:avLst>
              <a:gd name="adj" fmla="val 4516"/>
            </a:avLst>
          </a:prstGeom>
          <a:solidFill>
            <a:srgbClr val="F4F6F8"/>
          </a:solidFill>
          <a:ln/>
        </p:spPr>
      </p:sp>
      <p:pic>
        <p:nvPicPr>
          <p:cNvPr id="17" name="Image 2" descr="preencoded.png">    </p:cNvPr>
          <p:cNvPicPr>
            <a:picLocks noChangeAspect="1"/>
          </p:cNvPicPr>
          <p:nvPr/>
        </p:nvPicPr>
        <p:blipFill>
          <a:blip r:embed="rId3"/>
          <a:stretch>
            <a:fillRect/>
          </a:stretch>
        </p:blipFill>
        <p:spPr>
          <a:xfrm>
            <a:off x="8316468" y="2999232"/>
            <a:ext cx="384048" cy="384048"/>
          </a:xfrm>
          <a:prstGeom prst="rect">
            <a:avLst/>
          </a:prstGeom>
        </p:spPr>
      </p:pic>
      <p:sp>
        <p:nvSpPr>
          <p:cNvPr id="18" name="Text 13"/>
          <p:cNvSpPr/>
          <p:nvPr/>
        </p:nvSpPr>
        <p:spPr>
          <a:xfrm>
            <a:off x="8316468" y="3419856"/>
            <a:ext cx="2852928" cy="274320"/>
          </a:xfrm>
          <a:prstGeom prst="rect">
            <a:avLst/>
          </a:prstGeom>
          <a:noFill/>
          <a:ln/>
        </p:spPr>
        <p:txBody>
          <a:bodyPr wrap="square" lIns="0" tIns="0" rIns="0" bIns="0" rtlCol="0" anchor="ctr"/>
          <a:lstStyle/>
          <a:p>
            <a:pPr indent="0" marL="0">
              <a:buNone/>
            </a:pPr>
            <a:r>
              <a:rPr lang="en-US" sz="1450" b="1" dirty="0">
                <a:solidFill>
                  <a:srgbClr val="121212"/>
                </a:solidFill>
                <a:latin typeface="Arial" pitchFamily="34" charset="0"/>
                <a:ea typeface="Arial" pitchFamily="34" charset="-122"/>
                <a:cs typeface="Arial" pitchFamily="34" charset="-120"/>
              </a:rPr>
              <a:t>Quality enforcement</a:t>
            </a:r>
            <a:endParaRPr lang="en-US" sz="1450" dirty="0"/>
          </a:p>
        </p:txBody>
      </p:sp>
      <p:sp>
        <p:nvSpPr>
          <p:cNvPr id="19" name="Text 14"/>
          <p:cNvSpPr/>
          <p:nvPr/>
        </p:nvSpPr>
        <p:spPr>
          <a:xfrm>
            <a:off x="8316468" y="3694176"/>
            <a:ext cx="2898648" cy="4114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Automated scans for broken links, missing metadata and careless AI patterns. The audit no one does.</a:t>
            </a:r>
            <a:endParaRPr lang="en-US" sz="1080" dirty="0"/>
          </a:p>
        </p:txBody>
      </p:sp>
      <p:sp>
        <p:nvSpPr>
          <p:cNvPr id="20" name="Shape 15"/>
          <p:cNvSpPr/>
          <p:nvPr/>
        </p:nvSpPr>
        <p:spPr>
          <a:xfrm>
            <a:off x="2569464" y="4416552"/>
            <a:ext cx="3401568" cy="1417320"/>
          </a:xfrm>
          <a:prstGeom prst="roundRect">
            <a:avLst>
              <a:gd name="adj" fmla="val 4516"/>
            </a:avLst>
          </a:prstGeom>
          <a:solidFill>
            <a:srgbClr val="F4F6F8"/>
          </a:solidFill>
          <a:ln/>
        </p:spPr>
      </p:sp>
      <p:pic>
        <p:nvPicPr>
          <p:cNvPr id="21" name="Image 3" descr="preencoded.png">    </p:cNvPr>
          <p:cNvPicPr>
            <a:picLocks noChangeAspect="1"/>
          </p:cNvPicPr>
          <p:nvPr/>
        </p:nvPicPr>
        <p:blipFill>
          <a:blip r:embed="rId4"/>
          <a:stretch>
            <a:fillRect/>
          </a:stretch>
        </p:blipFill>
        <p:spPr>
          <a:xfrm>
            <a:off x="2843784" y="4672584"/>
            <a:ext cx="384048" cy="384048"/>
          </a:xfrm>
          <a:prstGeom prst="rect">
            <a:avLst/>
          </a:prstGeom>
        </p:spPr>
      </p:pic>
      <p:sp>
        <p:nvSpPr>
          <p:cNvPr id="22" name="Text 16"/>
          <p:cNvSpPr/>
          <p:nvPr/>
        </p:nvSpPr>
        <p:spPr>
          <a:xfrm>
            <a:off x="2843784" y="5093208"/>
            <a:ext cx="2852928" cy="274320"/>
          </a:xfrm>
          <a:prstGeom prst="rect">
            <a:avLst/>
          </a:prstGeom>
          <a:noFill/>
          <a:ln/>
        </p:spPr>
        <p:txBody>
          <a:bodyPr wrap="square" lIns="0" tIns="0" rIns="0" bIns="0" rtlCol="0" anchor="ctr"/>
          <a:lstStyle/>
          <a:p>
            <a:pPr indent="0" marL="0">
              <a:buNone/>
            </a:pPr>
            <a:r>
              <a:rPr lang="en-US" sz="1450" b="1" dirty="0">
                <a:solidFill>
                  <a:srgbClr val="121212"/>
                </a:solidFill>
                <a:latin typeface="Arial" pitchFamily="34" charset="0"/>
                <a:ea typeface="Arial" pitchFamily="34" charset="-122"/>
                <a:cs typeface="Arial" pitchFamily="34" charset="-120"/>
              </a:rPr>
              <a:t>Signal routing</a:t>
            </a:r>
            <a:endParaRPr lang="en-US" sz="1450" dirty="0"/>
          </a:p>
        </p:txBody>
      </p:sp>
      <p:sp>
        <p:nvSpPr>
          <p:cNvPr id="23" name="Text 17"/>
          <p:cNvSpPr/>
          <p:nvPr/>
        </p:nvSpPr>
        <p:spPr>
          <a:xfrm>
            <a:off x="2843784" y="5367528"/>
            <a:ext cx="2898648" cy="4114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Watches intent and CRM activity continuously, surfaces warm accounts before they go cold.</a:t>
            </a:r>
            <a:endParaRPr lang="en-US" sz="1080" dirty="0"/>
          </a:p>
        </p:txBody>
      </p:sp>
      <p:sp>
        <p:nvSpPr>
          <p:cNvPr id="24" name="Shape 18"/>
          <p:cNvSpPr/>
          <p:nvPr/>
        </p:nvSpPr>
        <p:spPr>
          <a:xfrm>
            <a:off x="6217920" y="4416552"/>
            <a:ext cx="3401568" cy="1417320"/>
          </a:xfrm>
          <a:prstGeom prst="roundRect">
            <a:avLst>
              <a:gd name="adj" fmla="val 4516"/>
            </a:avLst>
          </a:prstGeom>
          <a:solidFill>
            <a:srgbClr val="F4F6F8"/>
          </a:solidFill>
          <a:ln/>
        </p:spPr>
      </p:sp>
      <p:pic>
        <p:nvPicPr>
          <p:cNvPr id="25" name="Image 4" descr="preencoded.png">    </p:cNvPr>
          <p:cNvPicPr>
            <a:picLocks noChangeAspect="1"/>
          </p:cNvPicPr>
          <p:nvPr/>
        </p:nvPicPr>
        <p:blipFill>
          <a:blip r:embed="rId5"/>
          <a:stretch>
            <a:fillRect/>
          </a:stretch>
        </p:blipFill>
        <p:spPr>
          <a:xfrm>
            <a:off x="6492240" y="4672584"/>
            <a:ext cx="384048" cy="384048"/>
          </a:xfrm>
          <a:prstGeom prst="rect">
            <a:avLst/>
          </a:prstGeom>
        </p:spPr>
      </p:pic>
      <p:sp>
        <p:nvSpPr>
          <p:cNvPr id="26" name="Text 19"/>
          <p:cNvSpPr/>
          <p:nvPr/>
        </p:nvSpPr>
        <p:spPr>
          <a:xfrm>
            <a:off x="6492240" y="5093208"/>
            <a:ext cx="2852928" cy="274320"/>
          </a:xfrm>
          <a:prstGeom prst="rect">
            <a:avLst/>
          </a:prstGeom>
          <a:noFill/>
          <a:ln/>
        </p:spPr>
        <p:txBody>
          <a:bodyPr wrap="square" lIns="0" tIns="0" rIns="0" bIns="0" rtlCol="0" anchor="ctr"/>
          <a:lstStyle/>
          <a:p>
            <a:pPr indent="0" marL="0">
              <a:buNone/>
            </a:pPr>
            <a:r>
              <a:rPr lang="en-US" sz="1450" b="1" dirty="0">
                <a:solidFill>
                  <a:srgbClr val="121212"/>
                </a:solidFill>
                <a:latin typeface="Arial" pitchFamily="34" charset="0"/>
                <a:ea typeface="Arial" pitchFamily="34" charset="-122"/>
                <a:cs typeface="Arial" pitchFamily="34" charset="-120"/>
              </a:rPr>
              <a:t>Repurposing</a:t>
            </a:r>
            <a:endParaRPr lang="en-US" sz="1450" dirty="0"/>
          </a:p>
        </p:txBody>
      </p:sp>
      <p:sp>
        <p:nvSpPr>
          <p:cNvPr id="27" name="Text 20"/>
          <p:cNvSpPr/>
          <p:nvPr/>
        </p:nvSpPr>
        <p:spPr>
          <a:xfrm>
            <a:off x="6492240" y="5367528"/>
            <a:ext cx="2898648" cy="4114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One strong piece becomes the post, the email, the carousel. Conversion automated, voice human.</a:t>
            </a:r>
            <a:endParaRPr lang="en-US" sz="1080" dirty="0"/>
          </a:p>
        </p:txBody>
      </p:sp>
      <p:sp>
        <p:nvSpPr>
          <p:cNvPr id="28" name="Text 21"/>
          <p:cNvSpPr/>
          <p:nvPr/>
        </p:nvSpPr>
        <p:spPr>
          <a:xfrm>
            <a:off x="777240" y="5989320"/>
            <a:ext cx="10607040" cy="274320"/>
          </a:xfrm>
          <a:prstGeom prst="rect">
            <a:avLst/>
          </a:prstGeom>
          <a:noFill/>
          <a:ln/>
        </p:spPr>
        <p:txBody>
          <a:bodyPr wrap="square" lIns="0" tIns="0" rIns="0" bIns="0" rtlCol="0" anchor="ctr"/>
          <a:lstStyle/>
          <a:p>
            <a:pPr indent="0" marL="0">
              <a:buNone/>
            </a:pPr>
            <a:r>
              <a:rPr lang="en-US" sz="1300" i="1" dirty="0">
                <a:solidFill>
                  <a:srgbClr val="2E5A8C"/>
                </a:solidFill>
                <a:latin typeface="Arial" pitchFamily="34" charset="0"/>
                <a:ea typeface="Arial" pitchFamily="34" charset="-122"/>
                <a:cs typeface="Arial" pitchFamily="34" charset="-120"/>
              </a:rPr>
              <a:t>Run the system so the humans can think. Not: have the machine think for you.</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05</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WHERE IT DOESN'T, AND WON'T</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600" b="1" dirty="0">
                <a:solidFill>
                  <a:srgbClr val="121212"/>
                </a:solidFill>
                <a:latin typeface="Arial" pitchFamily="34" charset="0"/>
                <a:ea typeface="Arial" pitchFamily="34" charset="-122"/>
                <a:cs typeface="Arial" pitchFamily="34" charset="-120"/>
              </a:rPr>
              <a:t>Delegate the process. Keep the judgment.</a:t>
            </a:r>
            <a:endParaRPr lang="en-US" sz="3600" dirty="0"/>
          </a:p>
        </p:txBody>
      </p:sp>
      <p:sp>
        <p:nvSpPr>
          <p:cNvPr id="7" name="Shape 5"/>
          <p:cNvSpPr/>
          <p:nvPr/>
        </p:nvSpPr>
        <p:spPr>
          <a:xfrm>
            <a:off x="777240" y="2606040"/>
            <a:ext cx="5120640" cy="1481328"/>
          </a:xfrm>
          <a:prstGeom prst="roundRect">
            <a:avLst>
              <a:gd name="adj" fmla="val 4321"/>
            </a:avLst>
          </a:prstGeom>
          <a:solidFill>
            <a:srgbClr val="F6F2EE"/>
          </a:solidFill>
          <a:ln/>
        </p:spPr>
      </p:sp>
      <p:pic>
        <p:nvPicPr>
          <p:cNvPr id="8" name="Image 0" descr="preencoded.png">    </p:cNvPr>
          <p:cNvPicPr>
            <a:picLocks noChangeAspect="1"/>
          </p:cNvPicPr>
          <p:nvPr/>
        </p:nvPicPr>
        <p:blipFill>
          <a:blip r:embed="rId1"/>
          <a:stretch>
            <a:fillRect/>
          </a:stretch>
        </p:blipFill>
        <p:spPr>
          <a:xfrm>
            <a:off x="1097280" y="2907792"/>
            <a:ext cx="365760" cy="365760"/>
          </a:xfrm>
          <a:prstGeom prst="rect">
            <a:avLst/>
          </a:prstGeom>
        </p:spPr>
      </p:pic>
      <p:sp>
        <p:nvSpPr>
          <p:cNvPr id="9" name="Text 6"/>
          <p:cNvSpPr/>
          <p:nvPr/>
        </p:nvSpPr>
        <p:spPr>
          <a:xfrm>
            <a:off x="1691640" y="2880360"/>
            <a:ext cx="3931920" cy="365760"/>
          </a:xfrm>
          <a:prstGeom prst="rect">
            <a:avLst/>
          </a:prstGeom>
          <a:noFill/>
          <a:ln/>
        </p:spPr>
        <p:txBody>
          <a:bodyPr wrap="square" lIns="0" tIns="0" rIns="0" bIns="0" rtlCol="0" anchor="ctr"/>
          <a:lstStyle/>
          <a:p>
            <a:pPr indent="0" marL="0">
              <a:buNone/>
            </a:pPr>
            <a:r>
              <a:rPr lang="en-US" sz="1700" b="1" dirty="0">
                <a:solidFill>
                  <a:srgbClr val="121212"/>
                </a:solidFill>
                <a:latin typeface="Arial" pitchFamily="34" charset="0"/>
                <a:ea typeface="Arial" pitchFamily="34" charset="-122"/>
                <a:cs typeface="Arial" pitchFamily="34" charset="-120"/>
              </a:rPr>
              <a:t>Judgment</a:t>
            </a:r>
            <a:endParaRPr lang="en-US" sz="1700" dirty="0"/>
          </a:p>
        </p:txBody>
      </p:sp>
      <p:sp>
        <p:nvSpPr>
          <p:cNvPr id="10" name="Text 7"/>
          <p:cNvSpPr/>
          <p:nvPr/>
        </p:nvSpPr>
        <p:spPr>
          <a:xfrm>
            <a:off x="1691640" y="3264408"/>
            <a:ext cx="3977640" cy="73152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What the brand is for, which market to enter, which campaign to kill. It lays out options. It can't own the consequence.</a:t>
            </a:r>
            <a:endParaRPr lang="en-US" sz="1150" dirty="0"/>
          </a:p>
        </p:txBody>
      </p:sp>
      <p:sp>
        <p:nvSpPr>
          <p:cNvPr id="11" name="Shape 8"/>
          <p:cNvSpPr/>
          <p:nvPr/>
        </p:nvSpPr>
        <p:spPr>
          <a:xfrm>
            <a:off x="6309360" y="2606040"/>
            <a:ext cx="5120640" cy="1481328"/>
          </a:xfrm>
          <a:prstGeom prst="roundRect">
            <a:avLst>
              <a:gd name="adj" fmla="val 4321"/>
            </a:avLst>
          </a:prstGeom>
          <a:solidFill>
            <a:srgbClr val="F6F2EE"/>
          </a:solidFill>
          <a:ln/>
        </p:spPr>
      </p:sp>
      <p:pic>
        <p:nvPicPr>
          <p:cNvPr id="12" name="Image 1" descr="preencoded.png">    </p:cNvPr>
          <p:cNvPicPr>
            <a:picLocks noChangeAspect="1"/>
          </p:cNvPicPr>
          <p:nvPr/>
        </p:nvPicPr>
        <p:blipFill>
          <a:blip r:embed="rId2"/>
          <a:stretch>
            <a:fillRect/>
          </a:stretch>
        </p:blipFill>
        <p:spPr>
          <a:xfrm>
            <a:off x="6629400" y="2907792"/>
            <a:ext cx="365760" cy="365760"/>
          </a:xfrm>
          <a:prstGeom prst="rect">
            <a:avLst/>
          </a:prstGeom>
        </p:spPr>
      </p:pic>
      <p:sp>
        <p:nvSpPr>
          <p:cNvPr id="13" name="Text 9"/>
          <p:cNvSpPr/>
          <p:nvPr/>
        </p:nvSpPr>
        <p:spPr>
          <a:xfrm>
            <a:off x="7223760" y="2880360"/>
            <a:ext cx="3931920" cy="365760"/>
          </a:xfrm>
          <a:prstGeom prst="rect">
            <a:avLst/>
          </a:prstGeom>
          <a:noFill/>
          <a:ln/>
        </p:spPr>
        <p:txBody>
          <a:bodyPr wrap="square" lIns="0" tIns="0" rIns="0" bIns="0" rtlCol="0" anchor="ctr"/>
          <a:lstStyle/>
          <a:p>
            <a:pPr indent="0" marL="0">
              <a:buNone/>
            </a:pPr>
            <a:r>
              <a:rPr lang="en-US" sz="1700" b="1" dirty="0">
                <a:solidFill>
                  <a:srgbClr val="121212"/>
                </a:solidFill>
                <a:latin typeface="Arial" pitchFamily="34" charset="0"/>
                <a:ea typeface="Arial" pitchFamily="34" charset="-122"/>
                <a:cs typeface="Arial" pitchFamily="34" charset="-120"/>
              </a:rPr>
              <a:t>Taste</a:t>
            </a:r>
            <a:endParaRPr lang="en-US" sz="1700" dirty="0"/>
          </a:p>
        </p:txBody>
      </p:sp>
      <p:sp>
        <p:nvSpPr>
          <p:cNvPr id="14" name="Text 10"/>
          <p:cNvSpPr/>
          <p:nvPr/>
        </p:nvSpPr>
        <p:spPr>
          <a:xfrm>
            <a:off x="7223760" y="3264408"/>
            <a:ext cx="3977640" cy="73152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AI produces the competent average of everything it has seen. Distinctiveness is the one thing a strong brand can't be average at.</a:t>
            </a:r>
            <a:endParaRPr lang="en-US" sz="1150" dirty="0"/>
          </a:p>
        </p:txBody>
      </p:sp>
      <p:sp>
        <p:nvSpPr>
          <p:cNvPr id="15" name="Shape 11"/>
          <p:cNvSpPr/>
          <p:nvPr/>
        </p:nvSpPr>
        <p:spPr>
          <a:xfrm>
            <a:off x="777240" y="4361688"/>
            <a:ext cx="5120640" cy="1481328"/>
          </a:xfrm>
          <a:prstGeom prst="roundRect">
            <a:avLst>
              <a:gd name="adj" fmla="val 4321"/>
            </a:avLst>
          </a:prstGeom>
          <a:solidFill>
            <a:srgbClr val="F6F2EE"/>
          </a:solidFill>
          <a:ln/>
        </p:spPr>
      </p:sp>
      <p:pic>
        <p:nvPicPr>
          <p:cNvPr id="16" name="Image 2" descr="preencoded.png">    </p:cNvPr>
          <p:cNvPicPr>
            <a:picLocks noChangeAspect="1"/>
          </p:cNvPicPr>
          <p:nvPr/>
        </p:nvPicPr>
        <p:blipFill>
          <a:blip r:embed="rId3"/>
          <a:stretch>
            <a:fillRect/>
          </a:stretch>
        </p:blipFill>
        <p:spPr>
          <a:xfrm>
            <a:off x="1097280" y="4663440"/>
            <a:ext cx="365760" cy="365760"/>
          </a:xfrm>
          <a:prstGeom prst="rect">
            <a:avLst/>
          </a:prstGeom>
        </p:spPr>
      </p:pic>
      <p:sp>
        <p:nvSpPr>
          <p:cNvPr id="17" name="Text 12"/>
          <p:cNvSpPr/>
          <p:nvPr/>
        </p:nvSpPr>
        <p:spPr>
          <a:xfrm>
            <a:off x="1691640" y="4636008"/>
            <a:ext cx="3931920" cy="365760"/>
          </a:xfrm>
          <a:prstGeom prst="rect">
            <a:avLst/>
          </a:prstGeom>
          <a:noFill/>
          <a:ln/>
        </p:spPr>
        <p:txBody>
          <a:bodyPr wrap="square" lIns="0" tIns="0" rIns="0" bIns="0" rtlCol="0" anchor="ctr"/>
          <a:lstStyle/>
          <a:p>
            <a:pPr indent="0" marL="0">
              <a:buNone/>
            </a:pPr>
            <a:r>
              <a:rPr lang="en-US" sz="1700" b="1" dirty="0">
                <a:solidFill>
                  <a:srgbClr val="121212"/>
                </a:solidFill>
                <a:latin typeface="Arial" pitchFamily="34" charset="0"/>
                <a:ea typeface="Arial" pitchFamily="34" charset="-122"/>
                <a:cs typeface="Arial" pitchFamily="34" charset="-120"/>
              </a:rPr>
              <a:t>The money conversation</a:t>
            </a:r>
            <a:endParaRPr lang="en-US" sz="1700" dirty="0"/>
          </a:p>
        </p:txBody>
      </p:sp>
      <p:sp>
        <p:nvSpPr>
          <p:cNvPr id="18" name="Text 13"/>
          <p:cNvSpPr/>
          <p:nvPr/>
        </p:nvSpPr>
        <p:spPr>
          <a:xfrm>
            <a:off x="1691640" y="5020056"/>
            <a:ext cx="3977640" cy="73152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“The model suggested it” does not survive the room when finance asks for the spend. A human stands behind the number.</a:t>
            </a:r>
            <a:endParaRPr lang="en-US" sz="1150" dirty="0"/>
          </a:p>
        </p:txBody>
      </p:sp>
      <p:sp>
        <p:nvSpPr>
          <p:cNvPr id="19" name="Shape 14"/>
          <p:cNvSpPr/>
          <p:nvPr/>
        </p:nvSpPr>
        <p:spPr>
          <a:xfrm>
            <a:off x="6309360" y="4361688"/>
            <a:ext cx="5120640" cy="1481328"/>
          </a:xfrm>
          <a:prstGeom prst="roundRect">
            <a:avLst>
              <a:gd name="adj" fmla="val 4321"/>
            </a:avLst>
          </a:prstGeom>
          <a:solidFill>
            <a:srgbClr val="F6F2EE"/>
          </a:solidFill>
          <a:ln/>
        </p:spPr>
      </p:sp>
      <p:pic>
        <p:nvPicPr>
          <p:cNvPr id="20" name="Image 3" descr="preencoded.png">    </p:cNvPr>
          <p:cNvPicPr>
            <a:picLocks noChangeAspect="1"/>
          </p:cNvPicPr>
          <p:nvPr/>
        </p:nvPicPr>
        <p:blipFill>
          <a:blip r:embed="rId4"/>
          <a:stretch>
            <a:fillRect/>
          </a:stretch>
        </p:blipFill>
        <p:spPr>
          <a:xfrm>
            <a:off x="6629400" y="4663440"/>
            <a:ext cx="365760" cy="365760"/>
          </a:xfrm>
          <a:prstGeom prst="rect">
            <a:avLst/>
          </a:prstGeom>
        </p:spPr>
      </p:pic>
      <p:sp>
        <p:nvSpPr>
          <p:cNvPr id="21" name="Text 15"/>
          <p:cNvSpPr/>
          <p:nvPr/>
        </p:nvSpPr>
        <p:spPr>
          <a:xfrm>
            <a:off x="7223760" y="4636008"/>
            <a:ext cx="3931920" cy="365760"/>
          </a:xfrm>
          <a:prstGeom prst="rect">
            <a:avLst/>
          </a:prstGeom>
          <a:noFill/>
          <a:ln/>
        </p:spPr>
        <p:txBody>
          <a:bodyPr wrap="square" lIns="0" tIns="0" rIns="0" bIns="0" rtlCol="0" anchor="ctr"/>
          <a:lstStyle/>
          <a:p>
            <a:pPr indent="0" marL="0">
              <a:buNone/>
            </a:pPr>
            <a:r>
              <a:rPr lang="en-US" sz="1700" b="1" dirty="0">
                <a:solidFill>
                  <a:srgbClr val="121212"/>
                </a:solidFill>
                <a:latin typeface="Arial" pitchFamily="34" charset="0"/>
                <a:ea typeface="Arial" pitchFamily="34" charset="-122"/>
                <a:cs typeface="Arial" pitchFamily="34" charset="-120"/>
              </a:rPr>
              <a:t>The relationship</a:t>
            </a:r>
            <a:endParaRPr lang="en-US" sz="1700" dirty="0"/>
          </a:p>
        </p:txBody>
      </p:sp>
      <p:sp>
        <p:nvSpPr>
          <p:cNvPr id="22" name="Text 16"/>
          <p:cNvSpPr/>
          <p:nvPr/>
        </p:nvSpPr>
        <p:spPr>
          <a:xfrm>
            <a:off x="7223760" y="5020056"/>
            <a:ext cx="3977640" cy="73152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The trust, the read on a client's real mood, the moment you say “I wouldn't do that.” That is the job. It always was.</a:t>
            </a:r>
            <a:endParaRPr lang="en-US" sz="1150" dirty="0"/>
          </a:p>
        </p:txBody>
      </p:sp>
      <p:sp>
        <p:nvSpPr>
          <p:cNvPr id="23" name="Text 17"/>
          <p:cNvSpPr/>
          <p:nvPr/>
        </p:nvSpPr>
        <p:spPr>
          <a:xfrm>
            <a:off x="777240" y="5943600"/>
            <a:ext cx="10607040" cy="320040"/>
          </a:xfrm>
          <a:prstGeom prst="rect">
            <a:avLst/>
          </a:prstGeom>
          <a:noFill/>
          <a:ln/>
        </p:spPr>
        <p:txBody>
          <a:bodyPr wrap="square" lIns="0" tIns="0" rIns="0" bIns="0" rtlCol="0" anchor="ctr"/>
          <a:lstStyle/>
          <a:p>
            <a:pPr indent="0" marL="0">
              <a:buNone/>
            </a:pPr>
            <a:r>
              <a:rPr lang="en-US" sz="1300" i="1" dirty="0">
                <a:solidFill>
                  <a:srgbClr val="2E5A8C"/>
                </a:solidFill>
                <a:latin typeface="Arial" pitchFamily="34" charset="0"/>
                <a:ea typeface="Arial" pitchFamily="34" charset="-122"/>
                <a:cs typeface="Arial" pitchFamily="34" charset="-120"/>
              </a:rPr>
              <a:t>They don't fail because the AI is bad. They fail because they handed it the one thing it was never going to be good at.</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06</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THING THAT CHANGED</a:t>
            </a:r>
            <a:endParaRPr lang="en-US" sz="1200" dirty="0"/>
          </a:p>
        </p:txBody>
      </p:sp>
      <p:sp>
        <p:nvSpPr>
          <p:cNvPr id="6" name="Text 4"/>
          <p:cNvSpPr/>
          <p:nvPr/>
        </p:nvSpPr>
        <p:spPr>
          <a:xfrm>
            <a:off x="777240" y="1371600"/>
            <a:ext cx="6766560" cy="822960"/>
          </a:xfrm>
          <a:prstGeom prst="rect">
            <a:avLst/>
          </a:prstGeom>
          <a:noFill/>
          <a:ln/>
        </p:spPr>
        <p:txBody>
          <a:bodyPr wrap="square" lIns="0" tIns="0" rIns="0" bIns="0" rtlCol="0" anchor="ctr"/>
          <a:lstStyle/>
          <a:p>
            <a:pPr indent="0" marL="0">
              <a:buNone/>
            </a:pPr>
            <a:r>
              <a:rPr lang="en-US" sz="4000" b="1" dirty="0">
                <a:solidFill>
                  <a:srgbClr val="121212"/>
                </a:solidFill>
                <a:latin typeface="Arial" pitchFamily="34" charset="0"/>
                <a:ea typeface="Arial" pitchFamily="34" charset="-122"/>
                <a:cs typeface="Arial" pitchFamily="34" charset="-120"/>
              </a:rPr>
              <a:t>Building beats buying now.</a:t>
            </a:r>
            <a:endParaRPr lang="en-US" sz="4000" dirty="0"/>
          </a:p>
        </p:txBody>
      </p:sp>
      <p:sp>
        <p:nvSpPr>
          <p:cNvPr id="7" name="Text 5"/>
          <p:cNvSpPr/>
          <p:nvPr/>
        </p:nvSpPr>
        <p:spPr>
          <a:xfrm>
            <a:off x="777240" y="2331720"/>
            <a:ext cx="6492240" cy="1554480"/>
          </a:xfrm>
          <a:prstGeom prst="rect">
            <a:avLst/>
          </a:prstGeom>
          <a:noFill/>
          <a:ln/>
        </p:spPr>
        <p:txBody>
          <a:bodyPr wrap="square" lIns="0" tIns="0" rIns="0" bIns="0" rtlCol="0" anchor="ctr"/>
          <a:lstStyle/>
          <a:p>
            <a:pPr indent="0" marL="0">
              <a:lnSpc>
                <a:spcPts val="2500"/>
              </a:lnSpc>
              <a:buNone/>
            </a:pPr>
            <a:r>
              <a:rPr lang="en-US" sz="1700" dirty="0">
                <a:solidFill>
                  <a:srgbClr val="555E68"/>
                </a:solidFill>
                <a:latin typeface="Arial" pitchFamily="34" charset="0"/>
                <a:ea typeface="Arial" pitchFamily="34" charset="-122"/>
                <a:cs typeface="Arial" pitchFamily="34" charset="-120"/>
              </a:rPr>
              <a:t>The cost of building your own system fell by </a:t>
            </a:r>
            <a:pPr indent="0" marL="0">
              <a:lnSpc>
                <a:spcPts val="2500"/>
              </a:lnSpc>
              <a:buNone/>
            </a:pPr>
            <a:r>
              <a:rPr lang="en-US" sz="1700" b="1" dirty="0">
                <a:solidFill>
                  <a:srgbClr val="121212"/>
                </a:solidFill>
                <a:latin typeface="Arial" pitchFamily="34" charset="0"/>
                <a:ea typeface="Arial" pitchFamily="34" charset="-122"/>
                <a:cs typeface="Arial" pitchFamily="34" charset="-120"/>
              </a:rPr>
              <a:t>an order of magnitude</a:t>
            </a:r>
            <a:pPr indent="0" marL="0">
              <a:lnSpc>
                <a:spcPts val="2500"/>
              </a:lnSpc>
              <a:buNone/>
            </a:pPr>
            <a:r>
              <a:rPr lang="en-US" sz="1700" dirty="0">
                <a:solidFill>
                  <a:srgbClr val="555E68"/>
                </a:solidFill>
                <a:latin typeface="Arial" pitchFamily="34" charset="0"/>
                <a:ea typeface="Arial" pitchFamily="34" charset="-122"/>
                <a:cs typeface="Arial" pitchFamily="34" charset="-120"/>
              </a:rPr>
              <a:t> in eighteen months. Standard connectors replaced custom engineering. Orchestration comes out of the box. The protocols standardised; the plumbing got cheap.</a:t>
            </a:r>
            <a:endParaRPr lang="en-US" sz="1700" dirty="0"/>
          </a:p>
        </p:txBody>
      </p:sp>
      <p:sp>
        <p:nvSpPr>
          <p:cNvPr id="8" name="Text 6"/>
          <p:cNvSpPr/>
          <p:nvPr/>
        </p:nvSpPr>
        <p:spPr>
          <a:xfrm>
            <a:off x="777240" y="3977640"/>
            <a:ext cx="6492240" cy="1188720"/>
          </a:xfrm>
          <a:prstGeom prst="rect">
            <a:avLst/>
          </a:prstGeom>
          <a:noFill/>
          <a:ln/>
        </p:spPr>
        <p:txBody>
          <a:bodyPr wrap="square" lIns="0" tIns="0" rIns="0" bIns="0" rtlCol="0" anchor="ctr"/>
          <a:lstStyle/>
          <a:p>
            <a:pPr indent="0" marL="0">
              <a:lnSpc>
                <a:spcPts val="2500"/>
              </a:lnSpc>
              <a:buNone/>
            </a:pPr>
            <a:r>
              <a:rPr lang="en-US" sz="1700" dirty="0">
                <a:solidFill>
                  <a:srgbClr val="555E68"/>
                </a:solidFill>
                <a:latin typeface="Arial" pitchFamily="34" charset="0"/>
                <a:ea typeface="Arial" pitchFamily="34" charset="-122"/>
                <a:cs typeface="Arial" pitchFamily="34" charset="-120"/>
              </a:rPr>
              <a:t>The best-placed teams aren't the Fortune 500s with the biggest stacks. They're the small ones. </a:t>
            </a:r>
            <a:pPr indent="0" marL="0">
              <a:lnSpc>
                <a:spcPts val="2500"/>
              </a:lnSpc>
              <a:buNone/>
            </a:pPr>
            <a:r>
              <a:rPr lang="en-US" sz="1700" b="1" dirty="0">
                <a:solidFill>
                  <a:srgbClr val="121212"/>
                </a:solidFill>
                <a:latin typeface="Arial" pitchFamily="34" charset="0"/>
                <a:ea typeface="Arial" pitchFamily="34" charset="-122"/>
                <a:cs typeface="Arial" pitchFamily="34" charset="-120"/>
              </a:rPr>
              <a:t>No legacy. No eighteen-month rollout. No committee.</a:t>
            </a:r>
            <a:endParaRPr lang="en-US" sz="1700" dirty="0"/>
          </a:p>
        </p:txBody>
      </p:sp>
      <p:sp>
        <p:nvSpPr>
          <p:cNvPr id="9" name="Shape 7"/>
          <p:cNvSpPr/>
          <p:nvPr/>
        </p:nvSpPr>
        <p:spPr>
          <a:xfrm>
            <a:off x="7955280" y="2331720"/>
            <a:ext cx="3456432" cy="3246120"/>
          </a:xfrm>
          <a:prstGeom prst="roundRect">
            <a:avLst>
              <a:gd name="adj" fmla="val 2254"/>
            </a:avLst>
          </a:prstGeom>
          <a:solidFill>
            <a:srgbClr val="121212"/>
          </a:solidFill>
          <a:ln/>
          <a:effectLst>
            <a:outerShdw sx="100000" sy="100000" kx="0" ky="0" algn="bl" rotWithShape="0" blurRad="114300" dist="38100" dir="5400000">
              <a:srgbClr val="9AA3AE">
                <a:alpha val="22000"/>
              </a:srgbClr>
            </a:outerShdw>
          </a:effectLst>
        </p:spPr>
      </p:sp>
      <p:sp>
        <p:nvSpPr>
          <p:cNvPr id="10" name="Text 8"/>
          <p:cNvSpPr/>
          <p:nvPr/>
        </p:nvSpPr>
        <p:spPr>
          <a:xfrm>
            <a:off x="8229600" y="2697480"/>
            <a:ext cx="2926080" cy="1097280"/>
          </a:xfrm>
          <a:prstGeom prst="rect">
            <a:avLst/>
          </a:prstGeom>
          <a:noFill/>
          <a:ln/>
        </p:spPr>
        <p:txBody>
          <a:bodyPr wrap="square" lIns="0" tIns="0" rIns="0" bIns="0" rtlCol="0" anchor="ctr"/>
          <a:lstStyle/>
          <a:p>
            <a:pPr indent="0" marL="0">
              <a:buNone/>
            </a:pPr>
            <a:r>
              <a:rPr lang="en-US" sz="7600" b="1" dirty="0">
                <a:solidFill>
                  <a:srgbClr val="FFFFFF"/>
                </a:solidFill>
                <a:latin typeface="Arial" pitchFamily="34" charset="0"/>
                <a:ea typeface="Arial" pitchFamily="34" charset="-122"/>
                <a:cs typeface="Arial" pitchFamily="34" charset="-120"/>
              </a:rPr>
              <a:t>23%</a:t>
            </a:r>
            <a:endParaRPr lang="en-US" sz="7600" dirty="0"/>
          </a:p>
        </p:txBody>
      </p:sp>
      <p:sp>
        <p:nvSpPr>
          <p:cNvPr id="11" name="Text 9"/>
          <p:cNvSpPr/>
          <p:nvPr/>
        </p:nvSpPr>
        <p:spPr>
          <a:xfrm>
            <a:off x="8229600" y="3840480"/>
            <a:ext cx="2926080" cy="914400"/>
          </a:xfrm>
          <a:prstGeom prst="rect">
            <a:avLst/>
          </a:prstGeom>
          <a:noFill/>
          <a:ln/>
        </p:spPr>
        <p:txBody>
          <a:bodyPr wrap="square" lIns="0" tIns="0" rIns="0" bIns="0" rtlCol="0" anchor="ctr"/>
          <a:lstStyle/>
          <a:p>
            <a:pPr indent="0" marL="0">
              <a:lnSpc>
                <a:spcPts val="1900"/>
              </a:lnSpc>
              <a:buNone/>
            </a:pPr>
            <a:r>
              <a:rPr lang="en-US" sz="1450" dirty="0">
                <a:solidFill>
                  <a:srgbClr val="C8D0DA"/>
                </a:solidFill>
                <a:latin typeface="Arial" pitchFamily="34" charset="0"/>
                <a:ea typeface="Arial" pitchFamily="34" charset="-122"/>
                <a:cs typeface="Arial" pitchFamily="34" charset="-120"/>
              </a:rPr>
              <a:t>of organisations are actually scaling agentic AI. Most are still stuck experimenting.</a:t>
            </a:r>
            <a:endParaRPr lang="en-US" sz="1450" dirty="0"/>
          </a:p>
        </p:txBody>
      </p:sp>
      <p:sp>
        <p:nvSpPr>
          <p:cNvPr id="12" name="Text 10"/>
          <p:cNvSpPr/>
          <p:nvPr/>
        </p:nvSpPr>
        <p:spPr>
          <a:xfrm>
            <a:off x="8229600" y="4846320"/>
            <a:ext cx="2926080" cy="640080"/>
          </a:xfrm>
          <a:prstGeom prst="rect">
            <a:avLst/>
          </a:prstGeom>
          <a:noFill/>
          <a:ln/>
        </p:spPr>
        <p:txBody>
          <a:bodyPr wrap="square" lIns="0" tIns="0" rIns="0" bIns="0" rtlCol="0" anchor="ctr"/>
          <a:lstStyle/>
          <a:p>
            <a:pPr indent="0" marL="0">
              <a:lnSpc>
                <a:spcPts val="1600"/>
              </a:lnSpc>
              <a:buNone/>
            </a:pPr>
            <a:r>
              <a:rPr lang="en-US" sz="1200" i="1" dirty="0">
                <a:solidFill>
                  <a:srgbClr val="C9D2DC"/>
                </a:solidFill>
                <a:latin typeface="Arial" pitchFamily="34" charset="0"/>
                <a:ea typeface="Arial" pitchFamily="34" charset="-122"/>
                <a:cs typeface="Arial" pitchFamily="34" charset="-120"/>
              </a:rPr>
              <a:t>The blocker is never the technology. It's the org wrapped around it.</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2E5A8C"/>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FFFFFF"/>
                </a:solidFill>
                <a:latin typeface="Arial" pitchFamily="34" charset="0"/>
                <a:ea typeface="Arial" pitchFamily="34" charset="-122"/>
                <a:cs typeface="Arial" pitchFamily="34" charset="-120"/>
              </a:rPr>
              <a:t>07</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C9D2DC"/>
                </a:solidFill>
                <a:latin typeface="Arial" pitchFamily="34" charset="0"/>
                <a:ea typeface="Arial" pitchFamily="34" charset="-122"/>
                <a:cs typeface="Arial" pitchFamily="34" charset="-120"/>
              </a:rPr>
              <a:t>ONE PRINCIPLE, IF YOU TAKE NOTHING ELSE</a:t>
            </a:r>
            <a:endParaRPr lang="en-US" sz="1200" dirty="0"/>
          </a:p>
        </p:txBody>
      </p:sp>
      <p:sp>
        <p:nvSpPr>
          <p:cNvPr id="6" name="Text 4"/>
          <p:cNvSpPr/>
          <p:nvPr/>
        </p:nvSpPr>
        <p:spPr>
          <a:xfrm>
            <a:off x="777240" y="1965960"/>
            <a:ext cx="10607040" cy="1828800"/>
          </a:xfrm>
          <a:prstGeom prst="rect">
            <a:avLst/>
          </a:prstGeom>
          <a:noFill/>
          <a:ln/>
        </p:spPr>
        <p:txBody>
          <a:bodyPr wrap="square" lIns="0" tIns="0" rIns="0" bIns="0" rtlCol="0" anchor="ctr"/>
          <a:lstStyle/>
          <a:p>
            <a:pPr indent="0" marL="0">
              <a:lnSpc>
                <a:spcPts val="5600"/>
              </a:lnSpc>
              <a:buNone/>
            </a:pPr>
            <a:r>
              <a:rPr lang="en-US" sz="5200" b="1" dirty="0">
                <a:solidFill>
                  <a:srgbClr val="FFFFFF"/>
                </a:solidFill>
                <a:latin typeface="Arial" pitchFamily="34" charset="0"/>
                <a:ea typeface="Arial" pitchFamily="34" charset="-122"/>
                <a:cs typeface="Arial" pitchFamily="34" charset="-120"/>
              </a:rPr>
              <a:t>Agents amplify whatever</a:t>
            </a:r>
            <a:endParaRPr lang="en-US" sz="5200" dirty="0"/>
          </a:p>
          <a:p>
            <a:pPr indent="0" marL="0">
              <a:lnSpc>
                <a:spcPts val="5600"/>
              </a:lnSpc>
              <a:buNone/>
            </a:pPr>
            <a:r>
              <a:rPr lang="en-US" sz="5200" b="1" dirty="0">
                <a:solidFill>
                  <a:srgbClr val="FFFFFF"/>
                </a:solidFill>
                <a:latin typeface="Arial" pitchFamily="34" charset="0"/>
                <a:ea typeface="Arial" pitchFamily="34" charset="-122"/>
                <a:cs typeface="Arial" pitchFamily="34" charset="-120"/>
              </a:rPr>
              <a:t>you feed them.</a:t>
            </a:r>
            <a:endParaRPr lang="en-US" sz="5200" dirty="0"/>
          </a:p>
        </p:txBody>
      </p:sp>
      <p:sp>
        <p:nvSpPr>
          <p:cNvPr id="7" name="Text 5"/>
          <p:cNvSpPr/>
          <p:nvPr/>
        </p:nvSpPr>
        <p:spPr>
          <a:xfrm>
            <a:off x="777240" y="4160520"/>
            <a:ext cx="9692640" cy="914400"/>
          </a:xfrm>
          <a:prstGeom prst="rect">
            <a:avLst/>
          </a:prstGeom>
          <a:noFill/>
          <a:ln/>
        </p:spPr>
        <p:txBody>
          <a:bodyPr wrap="square" lIns="0" tIns="0" rIns="0" bIns="0" rtlCol="0" anchor="ctr"/>
          <a:lstStyle/>
          <a:p>
            <a:pPr indent="0" marL="0">
              <a:lnSpc>
                <a:spcPts val="2700"/>
              </a:lnSpc>
              <a:buNone/>
            </a:pPr>
            <a:r>
              <a:rPr lang="en-US" sz="1900" dirty="0">
                <a:solidFill>
                  <a:srgbClr val="DCE6F2"/>
                </a:solidFill>
                <a:latin typeface="Arial" pitchFamily="34" charset="0"/>
                <a:ea typeface="Arial" pitchFamily="34" charset="-122"/>
                <a:cs typeface="Arial" pitchFamily="34" charset="-120"/>
              </a:rPr>
              <a:t>Bolt an agent onto a mediocre process and you produce mediocre work faster and at greater volume. You didn't solve the problem. You scaled it.</a:t>
            </a:r>
            <a:endParaRPr lang="en-US" sz="1900" dirty="0"/>
          </a:p>
        </p:txBody>
      </p:sp>
      <p:sp>
        <p:nvSpPr>
          <p:cNvPr id="8" name="Text 6"/>
          <p:cNvSpPr/>
          <p:nvPr/>
        </p:nvSpPr>
        <p:spPr>
          <a:xfrm>
            <a:off x="777240" y="5349240"/>
            <a:ext cx="10607040" cy="457200"/>
          </a:xfrm>
          <a:prstGeom prst="rect">
            <a:avLst/>
          </a:prstGeom>
          <a:noFill/>
          <a:ln/>
        </p:spPr>
        <p:txBody>
          <a:bodyPr wrap="square" lIns="0" tIns="0" rIns="0" bIns="0" rtlCol="0" anchor="ctr"/>
          <a:lstStyle/>
          <a:p>
            <a:pPr indent="0" marL="0">
              <a:buNone/>
            </a:pPr>
            <a:r>
              <a:rPr lang="en-US" sz="2000" b="1" dirty="0">
                <a:solidFill>
                  <a:srgbClr val="FFFFFF"/>
                </a:solidFill>
                <a:latin typeface="Arial" pitchFamily="34" charset="0"/>
                <a:ea typeface="Arial" pitchFamily="34" charset="-122"/>
                <a:cs typeface="Arial" pitchFamily="34" charset="-120"/>
              </a:rPr>
              <a:t>Fix the process first.  </a:t>
            </a:r>
            <a:pPr indent="0" marL="0">
              <a:buNone/>
            </a:pPr>
            <a:r>
              <a:rPr lang="en-US" sz="2000" dirty="0">
                <a:solidFill>
                  <a:srgbClr val="DCE6F2"/>
                </a:solidFill>
                <a:latin typeface="Arial" pitchFamily="34" charset="0"/>
                <a:ea typeface="Arial" pitchFamily="34" charset="-122"/>
                <a:cs typeface="Arial" pitchFamily="34" charset="-120"/>
              </a:rPr>
              <a:t>Then automate it. Never the other way round.</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08</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ANATOMY OF ONE SYSTEM</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400" b="1" dirty="0">
                <a:solidFill>
                  <a:srgbClr val="121212"/>
                </a:solidFill>
                <a:latin typeface="Arial" pitchFamily="34" charset="0"/>
                <a:ea typeface="Arial" pitchFamily="34" charset="-122"/>
                <a:cs typeface="Arial" pitchFamily="34" charset="-120"/>
              </a:rPr>
              <a:t>The work moves in a loop, not a relay.</a:t>
            </a:r>
            <a:endParaRPr lang="en-US" sz="3400" dirty="0"/>
          </a:p>
        </p:txBody>
      </p:sp>
      <p:sp>
        <p:nvSpPr>
          <p:cNvPr id="7" name="Text 5"/>
          <p:cNvSpPr/>
          <p:nvPr/>
        </p:nvSpPr>
        <p:spPr>
          <a:xfrm>
            <a:off x="777240" y="2057400"/>
            <a:ext cx="10607040" cy="457200"/>
          </a:xfrm>
          <a:prstGeom prst="rect">
            <a:avLst/>
          </a:prstGeom>
          <a:noFill/>
          <a:ln/>
        </p:spPr>
        <p:txBody>
          <a:bodyPr wrap="square" lIns="0" tIns="0" rIns="0" bIns="0" rtlCol="0" anchor="ctr"/>
          <a:lstStyle/>
          <a:p>
            <a:pPr indent="0" marL="0">
              <a:buNone/>
            </a:pPr>
            <a:r>
              <a:rPr lang="en-US" sz="1500" dirty="0">
                <a:solidFill>
                  <a:srgbClr val="555E68"/>
                </a:solidFill>
                <a:latin typeface="Arial" pitchFamily="34" charset="0"/>
                <a:ea typeface="Arial" pitchFamily="34" charset="-122"/>
                <a:cs typeface="Arial" pitchFamily="34" charset="-120"/>
              </a:rPr>
              <a:t>Content operations, rebuilt. The machine runs the chain; the human sets strategy and approves where it matters.</a:t>
            </a:r>
            <a:endParaRPr lang="en-US" sz="1500" dirty="0"/>
          </a:p>
        </p:txBody>
      </p:sp>
      <p:sp>
        <p:nvSpPr>
          <p:cNvPr id="8" name="Shape 6"/>
          <p:cNvSpPr/>
          <p:nvPr/>
        </p:nvSpPr>
        <p:spPr>
          <a:xfrm>
            <a:off x="777240" y="3063240"/>
            <a:ext cx="1572768" cy="1874520"/>
          </a:xfrm>
          <a:prstGeom prst="roundRect">
            <a:avLst>
              <a:gd name="adj" fmla="val 4651"/>
            </a:avLst>
          </a:prstGeom>
          <a:solidFill>
            <a:srgbClr val="F4F6F8"/>
          </a:solidFill>
          <a:ln/>
        </p:spPr>
      </p:sp>
      <p:sp>
        <p:nvSpPr>
          <p:cNvPr id="9" name="Text 7"/>
          <p:cNvSpPr/>
          <p:nvPr/>
        </p:nvSpPr>
        <p:spPr>
          <a:xfrm>
            <a:off x="941832" y="3200400"/>
            <a:ext cx="548640" cy="320040"/>
          </a:xfrm>
          <a:prstGeom prst="rect">
            <a:avLst/>
          </a:prstGeom>
          <a:noFill/>
          <a:ln/>
        </p:spPr>
        <p:txBody>
          <a:bodyPr wrap="square" lIns="0" tIns="0" rIns="0" bIns="0" rtlCol="0" anchor="ctr"/>
          <a:lstStyle/>
          <a:p>
            <a:pPr indent="0" marL="0">
              <a:buNone/>
            </a:pPr>
            <a:r>
              <a:rPr lang="en-US" sz="1300" b="1" dirty="0">
                <a:solidFill>
                  <a:srgbClr val="9AA3AE"/>
                </a:solidFill>
                <a:latin typeface="Arial" pitchFamily="34" charset="0"/>
                <a:ea typeface="Arial" pitchFamily="34" charset="-122"/>
                <a:cs typeface="Arial" pitchFamily="34" charset="-120"/>
              </a:rPr>
              <a:t>1</a:t>
            </a:r>
            <a:endParaRPr lang="en-US" sz="1300" dirty="0"/>
          </a:p>
        </p:txBody>
      </p:sp>
      <p:pic>
        <p:nvPicPr>
          <p:cNvPr id="10" name="Image 0" descr="preencoded.png">    </p:cNvPr>
          <p:cNvPicPr>
            <a:picLocks noChangeAspect="1"/>
          </p:cNvPicPr>
          <p:nvPr/>
        </p:nvPicPr>
        <p:blipFill>
          <a:blip r:embed="rId1"/>
          <a:stretch>
            <a:fillRect/>
          </a:stretch>
        </p:blipFill>
        <p:spPr>
          <a:xfrm>
            <a:off x="1307592" y="3520440"/>
            <a:ext cx="512064" cy="512064"/>
          </a:xfrm>
          <a:prstGeom prst="rect">
            <a:avLst/>
          </a:prstGeom>
        </p:spPr>
      </p:pic>
      <p:sp>
        <p:nvSpPr>
          <p:cNvPr id="11" name="Text 8"/>
          <p:cNvSpPr/>
          <p:nvPr/>
        </p:nvSpPr>
        <p:spPr>
          <a:xfrm>
            <a:off x="868680" y="4160520"/>
            <a:ext cx="1389888" cy="731520"/>
          </a:xfrm>
          <a:prstGeom prst="rect">
            <a:avLst/>
          </a:prstGeom>
          <a:noFill/>
          <a:ln/>
        </p:spPr>
        <p:txBody>
          <a:bodyPr wrap="square" lIns="0" tIns="0" rIns="0" bIns="0" rtlCol="0" anchor="ctr"/>
          <a:lstStyle/>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Research</a:t>
            </a:r>
            <a:endParaRPr lang="en-US" sz="1300" dirty="0"/>
          </a:p>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the gap</a:t>
            </a:r>
            <a:endParaRPr lang="en-US" sz="1300" dirty="0"/>
          </a:p>
        </p:txBody>
      </p:sp>
      <p:sp>
        <p:nvSpPr>
          <p:cNvPr id="12" name="Text 9"/>
          <p:cNvSpPr/>
          <p:nvPr/>
        </p:nvSpPr>
        <p:spPr>
          <a:xfrm>
            <a:off x="2331720" y="3611880"/>
            <a:ext cx="276149" cy="731520"/>
          </a:xfrm>
          <a:prstGeom prst="rect">
            <a:avLst/>
          </a:prstGeom>
          <a:noFill/>
          <a:ln/>
        </p:spPr>
        <p:txBody>
          <a:bodyPr wrap="square" lIns="0" tIns="0" rIns="0" bIns="0" rtlCol="0" anchor="ctr"/>
          <a:lstStyle/>
          <a:p>
            <a:pPr algn="ctr" indent="0" marL="0">
              <a:buNone/>
            </a:pPr>
            <a:r>
              <a:rPr lang="en-US" sz="2600" b="1" dirty="0">
                <a:solidFill>
                  <a:srgbClr val="C9D2DC"/>
                </a:solidFill>
                <a:latin typeface="Arial" pitchFamily="34" charset="0"/>
                <a:ea typeface="Arial" pitchFamily="34" charset="-122"/>
                <a:cs typeface="Arial" pitchFamily="34" charset="-120"/>
              </a:rPr>
              <a:t>›</a:t>
            </a:r>
            <a:endParaRPr lang="en-US" sz="2600" dirty="0"/>
          </a:p>
        </p:txBody>
      </p:sp>
      <p:sp>
        <p:nvSpPr>
          <p:cNvPr id="13" name="Shape 10"/>
          <p:cNvSpPr/>
          <p:nvPr/>
        </p:nvSpPr>
        <p:spPr>
          <a:xfrm>
            <a:off x="2589581" y="3063240"/>
            <a:ext cx="1572768" cy="1874520"/>
          </a:xfrm>
          <a:prstGeom prst="roundRect">
            <a:avLst>
              <a:gd name="adj" fmla="val 4651"/>
            </a:avLst>
          </a:prstGeom>
          <a:solidFill>
            <a:srgbClr val="F4F6F8"/>
          </a:solidFill>
          <a:ln/>
        </p:spPr>
      </p:sp>
      <p:sp>
        <p:nvSpPr>
          <p:cNvPr id="14" name="Text 11"/>
          <p:cNvSpPr/>
          <p:nvPr/>
        </p:nvSpPr>
        <p:spPr>
          <a:xfrm>
            <a:off x="2754173" y="3200400"/>
            <a:ext cx="548640" cy="320040"/>
          </a:xfrm>
          <a:prstGeom prst="rect">
            <a:avLst/>
          </a:prstGeom>
          <a:noFill/>
          <a:ln/>
        </p:spPr>
        <p:txBody>
          <a:bodyPr wrap="square" lIns="0" tIns="0" rIns="0" bIns="0" rtlCol="0" anchor="ctr"/>
          <a:lstStyle/>
          <a:p>
            <a:pPr indent="0" marL="0">
              <a:buNone/>
            </a:pPr>
            <a:r>
              <a:rPr lang="en-US" sz="1300" b="1" dirty="0">
                <a:solidFill>
                  <a:srgbClr val="9AA3AE"/>
                </a:solidFill>
                <a:latin typeface="Arial" pitchFamily="34" charset="0"/>
                <a:ea typeface="Arial" pitchFamily="34" charset="-122"/>
                <a:cs typeface="Arial" pitchFamily="34" charset="-120"/>
              </a:rPr>
              <a:t>2</a:t>
            </a:r>
            <a:endParaRPr lang="en-US" sz="1300" dirty="0"/>
          </a:p>
        </p:txBody>
      </p:sp>
      <p:pic>
        <p:nvPicPr>
          <p:cNvPr id="15" name="Image 1" descr="preencoded.png">    </p:cNvPr>
          <p:cNvPicPr>
            <a:picLocks noChangeAspect="1"/>
          </p:cNvPicPr>
          <p:nvPr/>
        </p:nvPicPr>
        <p:blipFill>
          <a:blip r:embed="rId2"/>
          <a:stretch>
            <a:fillRect/>
          </a:stretch>
        </p:blipFill>
        <p:spPr>
          <a:xfrm>
            <a:off x="3119933" y="3520440"/>
            <a:ext cx="512064" cy="512064"/>
          </a:xfrm>
          <a:prstGeom prst="rect">
            <a:avLst/>
          </a:prstGeom>
        </p:spPr>
      </p:pic>
      <p:sp>
        <p:nvSpPr>
          <p:cNvPr id="16" name="Text 12"/>
          <p:cNvSpPr/>
          <p:nvPr/>
        </p:nvSpPr>
        <p:spPr>
          <a:xfrm>
            <a:off x="2681021" y="4160520"/>
            <a:ext cx="1389888" cy="731520"/>
          </a:xfrm>
          <a:prstGeom prst="rect">
            <a:avLst/>
          </a:prstGeom>
          <a:noFill/>
          <a:ln/>
        </p:spPr>
        <p:txBody>
          <a:bodyPr wrap="square" lIns="0" tIns="0" rIns="0" bIns="0" rtlCol="0" anchor="ctr"/>
          <a:lstStyle/>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Build the</a:t>
            </a:r>
            <a:endParaRPr lang="en-US" sz="1300" dirty="0"/>
          </a:p>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brief</a:t>
            </a:r>
            <a:endParaRPr lang="en-US" sz="1300" dirty="0"/>
          </a:p>
        </p:txBody>
      </p:sp>
      <p:sp>
        <p:nvSpPr>
          <p:cNvPr id="17" name="Text 13"/>
          <p:cNvSpPr/>
          <p:nvPr/>
        </p:nvSpPr>
        <p:spPr>
          <a:xfrm>
            <a:off x="4144061" y="3611880"/>
            <a:ext cx="276149" cy="731520"/>
          </a:xfrm>
          <a:prstGeom prst="rect">
            <a:avLst/>
          </a:prstGeom>
          <a:noFill/>
          <a:ln/>
        </p:spPr>
        <p:txBody>
          <a:bodyPr wrap="square" lIns="0" tIns="0" rIns="0" bIns="0" rtlCol="0" anchor="ctr"/>
          <a:lstStyle/>
          <a:p>
            <a:pPr algn="ctr" indent="0" marL="0">
              <a:buNone/>
            </a:pPr>
            <a:r>
              <a:rPr lang="en-US" sz="2600" b="1" dirty="0">
                <a:solidFill>
                  <a:srgbClr val="C9D2DC"/>
                </a:solidFill>
                <a:latin typeface="Arial" pitchFamily="34" charset="0"/>
                <a:ea typeface="Arial" pitchFamily="34" charset="-122"/>
                <a:cs typeface="Arial" pitchFamily="34" charset="-120"/>
              </a:rPr>
              <a:t>›</a:t>
            </a:r>
            <a:endParaRPr lang="en-US" sz="2600" dirty="0"/>
          </a:p>
        </p:txBody>
      </p:sp>
      <p:sp>
        <p:nvSpPr>
          <p:cNvPr id="18" name="Shape 14"/>
          <p:cNvSpPr/>
          <p:nvPr/>
        </p:nvSpPr>
        <p:spPr>
          <a:xfrm>
            <a:off x="4401922" y="3063240"/>
            <a:ext cx="1572768" cy="1874520"/>
          </a:xfrm>
          <a:prstGeom prst="roundRect">
            <a:avLst>
              <a:gd name="adj" fmla="val 4651"/>
            </a:avLst>
          </a:prstGeom>
          <a:solidFill>
            <a:srgbClr val="F4F6F8"/>
          </a:solidFill>
          <a:ln/>
        </p:spPr>
      </p:sp>
      <p:sp>
        <p:nvSpPr>
          <p:cNvPr id="19" name="Text 15"/>
          <p:cNvSpPr/>
          <p:nvPr/>
        </p:nvSpPr>
        <p:spPr>
          <a:xfrm>
            <a:off x="4566514" y="3200400"/>
            <a:ext cx="548640" cy="320040"/>
          </a:xfrm>
          <a:prstGeom prst="rect">
            <a:avLst/>
          </a:prstGeom>
          <a:noFill/>
          <a:ln/>
        </p:spPr>
        <p:txBody>
          <a:bodyPr wrap="square" lIns="0" tIns="0" rIns="0" bIns="0" rtlCol="0" anchor="ctr"/>
          <a:lstStyle/>
          <a:p>
            <a:pPr indent="0" marL="0">
              <a:buNone/>
            </a:pPr>
            <a:r>
              <a:rPr lang="en-US" sz="1300" b="1" dirty="0">
                <a:solidFill>
                  <a:srgbClr val="9AA3AE"/>
                </a:solidFill>
                <a:latin typeface="Arial" pitchFamily="34" charset="0"/>
                <a:ea typeface="Arial" pitchFamily="34" charset="-122"/>
                <a:cs typeface="Arial" pitchFamily="34" charset="-120"/>
              </a:rPr>
              <a:t>3</a:t>
            </a:r>
            <a:endParaRPr lang="en-US" sz="1300" dirty="0"/>
          </a:p>
        </p:txBody>
      </p:sp>
      <p:pic>
        <p:nvPicPr>
          <p:cNvPr id="20" name="Image 2" descr="preencoded.png">    </p:cNvPr>
          <p:cNvPicPr>
            <a:picLocks noChangeAspect="1"/>
          </p:cNvPicPr>
          <p:nvPr/>
        </p:nvPicPr>
        <p:blipFill>
          <a:blip r:embed="rId3"/>
          <a:stretch>
            <a:fillRect/>
          </a:stretch>
        </p:blipFill>
        <p:spPr>
          <a:xfrm>
            <a:off x="4932274" y="3520440"/>
            <a:ext cx="512064" cy="512064"/>
          </a:xfrm>
          <a:prstGeom prst="rect">
            <a:avLst/>
          </a:prstGeom>
        </p:spPr>
      </p:pic>
      <p:sp>
        <p:nvSpPr>
          <p:cNvPr id="21" name="Text 16"/>
          <p:cNvSpPr/>
          <p:nvPr/>
        </p:nvSpPr>
        <p:spPr>
          <a:xfrm>
            <a:off x="4493362" y="4160520"/>
            <a:ext cx="1389888" cy="731520"/>
          </a:xfrm>
          <a:prstGeom prst="rect">
            <a:avLst/>
          </a:prstGeom>
          <a:noFill/>
          <a:ln/>
        </p:spPr>
        <p:txBody>
          <a:bodyPr wrap="square" lIns="0" tIns="0" rIns="0" bIns="0" rtlCol="0" anchor="ctr"/>
          <a:lstStyle/>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Draft against</a:t>
            </a:r>
            <a:endParaRPr lang="en-US" sz="1300" dirty="0"/>
          </a:p>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it</a:t>
            </a:r>
            <a:endParaRPr lang="en-US" sz="1300" dirty="0"/>
          </a:p>
        </p:txBody>
      </p:sp>
      <p:sp>
        <p:nvSpPr>
          <p:cNvPr id="22" name="Text 17"/>
          <p:cNvSpPr/>
          <p:nvPr/>
        </p:nvSpPr>
        <p:spPr>
          <a:xfrm>
            <a:off x="5956402" y="3611880"/>
            <a:ext cx="276149" cy="731520"/>
          </a:xfrm>
          <a:prstGeom prst="rect">
            <a:avLst/>
          </a:prstGeom>
          <a:noFill/>
          <a:ln/>
        </p:spPr>
        <p:txBody>
          <a:bodyPr wrap="square" lIns="0" tIns="0" rIns="0" bIns="0" rtlCol="0" anchor="ctr"/>
          <a:lstStyle/>
          <a:p>
            <a:pPr algn="ctr" indent="0" marL="0">
              <a:buNone/>
            </a:pPr>
            <a:r>
              <a:rPr lang="en-US" sz="2600" b="1" dirty="0">
                <a:solidFill>
                  <a:srgbClr val="C9D2DC"/>
                </a:solidFill>
                <a:latin typeface="Arial" pitchFamily="34" charset="0"/>
                <a:ea typeface="Arial" pitchFamily="34" charset="-122"/>
                <a:cs typeface="Arial" pitchFamily="34" charset="-120"/>
              </a:rPr>
              <a:t>›</a:t>
            </a:r>
            <a:endParaRPr lang="en-US" sz="2600" dirty="0"/>
          </a:p>
        </p:txBody>
      </p:sp>
      <p:sp>
        <p:nvSpPr>
          <p:cNvPr id="23" name="Shape 18"/>
          <p:cNvSpPr/>
          <p:nvPr/>
        </p:nvSpPr>
        <p:spPr>
          <a:xfrm>
            <a:off x="6214262" y="3063240"/>
            <a:ext cx="1572768" cy="1874520"/>
          </a:xfrm>
          <a:prstGeom prst="roundRect">
            <a:avLst>
              <a:gd name="adj" fmla="val 4651"/>
            </a:avLst>
          </a:prstGeom>
          <a:solidFill>
            <a:srgbClr val="F4F6F8"/>
          </a:solidFill>
          <a:ln/>
        </p:spPr>
      </p:sp>
      <p:sp>
        <p:nvSpPr>
          <p:cNvPr id="24" name="Text 19"/>
          <p:cNvSpPr/>
          <p:nvPr/>
        </p:nvSpPr>
        <p:spPr>
          <a:xfrm>
            <a:off x="6378854" y="3200400"/>
            <a:ext cx="548640" cy="320040"/>
          </a:xfrm>
          <a:prstGeom prst="rect">
            <a:avLst/>
          </a:prstGeom>
          <a:noFill/>
          <a:ln/>
        </p:spPr>
        <p:txBody>
          <a:bodyPr wrap="square" lIns="0" tIns="0" rIns="0" bIns="0" rtlCol="0" anchor="ctr"/>
          <a:lstStyle/>
          <a:p>
            <a:pPr indent="0" marL="0">
              <a:buNone/>
            </a:pPr>
            <a:r>
              <a:rPr lang="en-US" sz="1300" b="1" dirty="0">
                <a:solidFill>
                  <a:srgbClr val="9AA3AE"/>
                </a:solidFill>
                <a:latin typeface="Arial" pitchFamily="34" charset="0"/>
                <a:ea typeface="Arial" pitchFamily="34" charset="-122"/>
                <a:cs typeface="Arial" pitchFamily="34" charset="-120"/>
              </a:rPr>
              <a:t>4</a:t>
            </a:r>
            <a:endParaRPr lang="en-US" sz="1300" dirty="0"/>
          </a:p>
        </p:txBody>
      </p:sp>
      <p:pic>
        <p:nvPicPr>
          <p:cNvPr id="25" name="Image 3" descr="preencoded.png">    </p:cNvPr>
          <p:cNvPicPr>
            <a:picLocks noChangeAspect="1"/>
          </p:cNvPicPr>
          <p:nvPr/>
        </p:nvPicPr>
        <p:blipFill>
          <a:blip r:embed="rId4"/>
          <a:stretch>
            <a:fillRect/>
          </a:stretch>
        </p:blipFill>
        <p:spPr>
          <a:xfrm>
            <a:off x="6744614" y="3520440"/>
            <a:ext cx="512064" cy="512064"/>
          </a:xfrm>
          <a:prstGeom prst="rect">
            <a:avLst/>
          </a:prstGeom>
        </p:spPr>
      </p:pic>
      <p:sp>
        <p:nvSpPr>
          <p:cNvPr id="26" name="Text 20"/>
          <p:cNvSpPr/>
          <p:nvPr/>
        </p:nvSpPr>
        <p:spPr>
          <a:xfrm>
            <a:off x="6305702" y="4160520"/>
            <a:ext cx="1389888" cy="731520"/>
          </a:xfrm>
          <a:prstGeom prst="rect">
            <a:avLst/>
          </a:prstGeom>
          <a:noFill/>
          <a:ln/>
        </p:spPr>
        <p:txBody>
          <a:bodyPr wrap="square" lIns="0" tIns="0" rIns="0" bIns="0" rtlCol="0" anchor="ctr"/>
          <a:lstStyle/>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Optimise</a:t>
            </a:r>
            <a:endParaRPr lang="en-US" sz="1300" dirty="0"/>
          </a:p>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for search &amp; AI</a:t>
            </a:r>
            <a:endParaRPr lang="en-US" sz="1300" dirty="0"/>
          </a:p>
        </p:txBody>
      </p:sp>
      <p:sp>
        <p:nvSpPr>
          <p:cNvPr id="27" name="Text 21"/>
          <p:cNvSpPr/>
          <p:nvPr/>
        </p:nvSpPr>
        <p:spPr>
          <a:xfrm>
            <a:off x="7768742" y="3611880"/>
            <a:ext cx="276149" cy="731520"/>
          </a:xfrm>
          <a:prstGeom prst="rect">
            <a:avLst/>
          </a:prstGeom>
          <a:noFill/>
          <a:ln/>
        </p:spPr>
        <p:txBody>
          <a:bodyPr wrap="square" lIns="0" tIns="0" rIns="0" bIns="0" rtlCol="0" anchor="ctr"/>
          <a:lstStyle/>
          <a:p>
            <a:pPr algn="ctr" indent="0" marL="0">
              <a:buNone/>
            </a:pPr>
            <a:r>
              <a:rPr lang="en-US" sz="2600" b="1" dirty="0">
                <a:solidFill>
                  <a:srgbClr val="C9D2DC"/>
                </a:solidFill>
                <a:latin typeface="Arial" pitchFamily="34" charset="0"/>
                <a:ea typeface="Arial" pitchFamily="34" charset="-122"/>
                <a:cs typeface="Arial" pitchFamily="34" charset="-120"/>
              </a:rPr>
              <a:t>›</a:t>
            </a:r>
            <a:endParaRPr lang="en-US" sz="2600" dirty="0"/>
          </a:p>
        </p:txBody>
      </p:sp>
      <p:sp>
        <p:nvSpPr>
          <p:cNvPr id="28" name="Shape 22"/>
          <p:cNvSpPr/>
          <p:nvPr/>
        </p:nvSpPr>
        <p:spPr>
          <a:xfrm>
            <a:off x="8026603" y="3063240"/>
            <a:ext cx="1572768" cy="1874520"/>
          </a:xfrm>
          <a:prstGeom prst="roundRect">
            <a:avLst>
              <a:gd name="adj" fmla="val 4651"/>
            </a:avLst>
          </a:prstGeom>
          <a:solidFill>
            <a:srgbClr val="F4F6F8"/>
          </a:solidFill>
          <a:ln/>
        </p:spPr>
      </p:sp>
      <p:sp>
        <p:nvSpPr>
          <p:cNvPr id="29" name="Text 23"/>
          <p:cNvSpPr/>
          <p:nvPr/>
        </p:nvSpPr>
        <p:spPr>
          <a:xfrm>
            <a:off x="8191195" y="3200400"/>
            <a:ext cx="548640" cy="320040"/>
          </a:xfrm>
          <a:prstGeom prst="rect">
            <a:avLst/>
          </a:prstGeom>
          <a:noFill/>
          <a:ln/>
        </p:spPr>
        <p:txBody>
          <a:bodyPr wrap="square" lIns="0" tIns="0" rIns="0" bIns="0" rtlCol="0" anchor="ctr"/>
          <a:lstStyle/>
          <a:p>
            <a:pPr indent="0" marL="0">
              <a:buNone/>
            </a:pPr>
            <a:r>
              <a:rPr lang="en-US" sz="1300" b="1" dirty="0">
                <a:solidFill>
                  <a:srgbClr val="9AA3AE"/>
                </a:solidFill>
                <a:latin typeface="Arial" pitchFamily="34" charset="0"/>
                <a:ea typeface="Arial" pitchFamily="34" charset="-122"/>
                <a:cs typeface="Arial" pitchFamily="34" charset="-120"/>
              </a:rPr>
              <a:t>5</a:t>
            </a:r>
            <a:endParaRPr lang="en-US" sz="1300" dirty="0"/>
          </a:p>
        </p:txBody>
      </p:sp>
      <p:pic>
        <p:nvPicPr>
          <p:cNvPr id="30" name="Image 4" descr="preencoded.png">    </p:cNvPr>
          <p:cNvPicPr>
            <a:picLocks noChangeAspect="1"/>
          </p:cNvPicPr>
          <p:nvPr/>
        </p:nvPicPr>
        <p:blipFill>
          <a:blip r:embed="rId5"/>
          <a:stretch>
            <a:fillRect/>
          </a:stretch>
        </p:blipFill>
        <p:spPr>
          <a:xfrm>
            <a:off x="8556955" y="3520440"/>
            <a:ext cx="512064" cy="512064"/>
          </a:xfrm>
          <a:prstGeom prst="rect">
            <a:avLst/>
          </a:prstGeom>
        </p:spPr>
      </p:pic>
      <p:sp>
        <p:nvSpPr>
          <p:cNvPr id="31" name="Text 24"/>
          <p:cNvSpPr/>
          <p:nvPr/>
        </p:nvSpPr>
        <p:spPr>
          <a:xfrm>
            <a:off x="8118043" y="4160520"/>
            <a:ext cx="1389888" cy="731520"/>
          </a:xfrm>
          <a:prstGeom prst="rect">
            <a:avLst/>
          </a:prstGeom>
          <a:noFill/>
          <a:ln/>
        </p:spPr>
        <p:txBody>
          <a:bodyPr wrap="square" lIns="0" tIns="0" rIns="0" bIns="0" rtlCol="0" anchor="ctr"/>
          <a:lstStyle/>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Publish to</a:t>
            </a:r>
            <a:endParaRPr lang="en-US" sz="1300" dirty="0"/>
          </a:p>
          <a:p>
            <a:pPr algn="ctr" indent="0" marL="0">
              <a:lnSpc>
                <a:spcPts val="1500"/>
              </a:lnSpc>
              <a:buNone/>
            </a:pPr>
            <a:r>
              <a:rPr lang="en-US" sz="1300" b="1" dirty="0">
                <a:solidFill>
                  <a:srgbClr val="121212"/>
                </a:solidFill>
                <a:latin typeface="Arial" pitchFamily="34" charset="0"/>
                <a:ea typeface="Arial" pitchFamily="34" charset="-122"/>
                <a:cs typeface="Arial" pitchFamily="34" charset="-120"/>
              </a:rPr>
              <a:t>the CMS</a:t>
            </a:r>
            <a:endParaRPr lang="en-US" sz="1300" dirty="0"/>
          </a:p>
        </p:txBody>
      </p:sp>
      <p:sp>
        <p:nvSpPr>
          <p:cNvPr id="32" name="Text 25"/>
          <p:cNvSpPr/>
          <p:nvPr/>
        </p:nvSpPr>
        <p:spPr>
          <a:xfrm>
            <a:off x="9581083" y="3611880"/>
            <a:ext cx="276149" cy="731520"/>
          </a:xfrm>
          <a:prstGeom prst="rect">
            <a:avLst/>
          </a:prstGeom>
          <a:noFill/>
          <a:ln/>
        </p:spPr>
        <p:txBody>
          <a:bodyPr wrap="square" lIns="0" tIns="0" rIns="0" bIns="0" rtlCol="0" anchor="ctr"/>
          <a:lstStyle/>
          <a:p>
            <a:pPr algn="ctr" indent="0" marL="0">
              <a:buNone/>
            </a:pPr>
            <a:r>
              <a:rPr lang="en-US" sz="2600" b="1" dirty="0">
                <a:solidFill>
                  <a:srgbClr val="C9D2DC"/>
                </a:solidFill>
                <a:latin typeface="Arial" pitchFamily="34" charset="0"/>
                <a:ea typeface="Arial" pitchFamily="34" charset="-122"/>
                <a:cs typeface="Arial" pitchFamily="34" charset="-120"/>
              </a:rPr>
              <a:t>›</a:t>
            </a:r>
            <a:endParaRPr lang="en-US" sz="2600" dirty="0"/>
          </a:p>
        </p:txBody>
      </p:sp>
      <p:sp>
        <p:nvSpPr>
          <p:cNvPr id="33" name="Shape 26"/>
          <p:cNvSpPr/>
          <p:nvPr/>
        </p:nvSpPr>
        <p:spPr>
          <a:xfrm>
            <a:off x="9838944" y="3063240"/>
            <a:ext cx="1572768" cy="1874520"/>
          </a:xfrm>
          <a:prstGeom prst="roundRect">
            <a:avLst>
              <a:gd name="adj" fmla="val 4651"/>
            </a:avLst>
          </a:prstGeom>
          <a:solidFill>
            <a:srgbClr val="121212"/>
          </a:solidFill>
          <a:ln/>
        </p:spPr>
      </p:sp>
      <p:sp>
        <p:nvSpPr>
          <p:cNvPr id="34" name="Text 27"/>
          <p:cNvSpPr/>
          <p:nvPr/>
        </p:nvSpPr>
        <p:spPr>
          <a:xfrm>
            <a:off x="10003536" y="3200400"/>
            <a:ext cx="548640" cy="320040"/>
          </a:xfrm>
          <a:prstGeom prst="rect">
            <a:avLst/>
          </a:prstGeom>
          <a:noFill/>
          <a:ln/>
        </p:spPr>
        <p:txBody>
          <a:bodyPr wrap="square" lIns="0" tIns="0" rIns="0" bIns="0" rtlCol="0" anchor="ctr"/>
          <a:lstStyle/>
          <a:p>
            <a:pPr indent="0" marL="0">
              <a:buNone/>
            </a:pPr>
            <a:r>
              <a:rPr lang="en-US" sz="1300" b="1" dirty="0">
                <a:solidFill>
                  <a:srgbClr val="C9D2DC"/>
                </a:solidFill>
                <a:latin typeface="Arial" pitchFamily="34" charset="0"/>
                <a:ea typeface="Arial" pitchFamily="34" charset="-122"/>
                <a:cs typeface="Arial" pitchFamily="34" charset="-120"/>
              </a:rPr>
              <a:t>6</a:t>
            </a:r>
            <a:endParaRPr lang="en-US" sz="1300" dirty="0"/>
          </a:p>
        </p:txBody>
      </p:sp>
      <p:pic>
        <p:nvPicPr>
          <p:cNvPr id="35" name="Image 5" descr="preencoded.png">    </p:cNvPr>
          <p:cNvPicPr>
            <a:picLocks noChangeAspect="1"/>
          </p:cNvPicPr>
          <p:nvPr/>
        </p:nvPicPr>
        <p:blipFill>
          <a:blip r:embed="rId6"/>
          <a:stretch>
            <a:fillRect/>
          </a:stretch>
        </p:blipFill>
        <p:spPr>
          <a:xfrm>
            <a:off x="10369296" y="3520440"/>
            <a:ext cx="512064" cy="512064"/>
          </a:xfrm>
          <a:prstGeom prst="rect">
            <a:avLst/>
          </a:prstGeom>
        </p:spPr>
      </p:pic>
      <p:sp>
        <p:nvSpPr>
          <p:cNvPr id="36" name="Text 28"/>
          <p:cNvSpPr/>
          <p:nvPr/>
        </p:nvSpPr>
        <p:spPr>
          <a:xfrm>
            <a:off x="9930384" y="4160520"/>
            <a:ext cx="1389888" cy="731520"/>
          </a:xfrm>
          <a:prstGeom prst="rect">
            <a:avLst/>
          </a:prstGeom>
          <a:noFill/>
          <a:ln/>
        </p:spPr>
        <p:txBody>
          <a:bodyPr wrap="square" lIns="0" tIns="0" rIns="0" bIns="0" rtlCol="0" anchor="ctr"/>
          <a:lstStyle/>
          <a:p>
            <a:pPr algn="ctr" indent="0" marL="0">
              <a:lnSpc>
                <a:spcPts val="1500"/>
              </a:lnSpc>
              <a:buNone/>
            </a:pPr>
            <a:r>
              <a:rPr lang="en-US" sz="1300" b="1" dirty="0">
                <a:solidFill>
                  <a:srgbClr val="FFFFFF"/>
                </a:solidFill>
                <a:latin typeface="Arial" pitchFamily="34" charset="0"/>
                <a:ea typeface="Arial" pitchFamily="34" charset="-122"/>
                <a:cs typeface="Arial" pitchFamily="34" charset="-120"/>
              </a:rPr>
              <a:t>Measure &amp;</a:t>
            </a:r>
            <a:endParaRPr lang="en-US" sz="1300" dirty="0"/>
          </a:p>
          <a:p>
            <a:pPr algn="ctr" indent="0" marL="0">
              <a:lnSpc>
                <a:spcPts val="1500"/>
              </a:lnSpc>
              <a:buNone/>
            </a:pPr>
            <a:r>
              <a:rPr lang="en-US" sz="1300" b="1" dirty="0">
                <a:solidFill>
                  <a:srgbClr val="FFFFFF"/>
                </a:solidFill>
                <a:latin typeface="Arial" pitchFamily="34" charset="0"/>
                <a:ea typeface="Arial" pitchFamily="34" charset="-122"/>
                <a:cs typeface="Arial" pitchFamily="34" charset="-120"/>
              </a:rPr>
              <a:t>feed back</a:t>
            </a:r>
            <a:endParaRPr lang="en-US" sz="1300" dirty="0"/>
          </a:p>
        </p:txBody>
      </p:sp>
      <p:sp>
        <p:nvSpPr>
          <p:cNvPr id="37" name="Text 29"/>
          <p:cNvSpPr/>
          <p:nvPr/>
        </p:nvSpPr>
        <p:spPr>
          <a:xfrm>
            <a:off x="777240" y="5440680"/>
            <a:ext cx="10607040" cy="640080"/>
          </a:xfrm>
          <a:prstGeom prst="rect">
            <a:avLst/>
          </a:prstGeom>
          <a:noFill/>
          <a:ln/>
        </p:spPr>
        <p:txBody>
          <a:bodyPr wrap="square" lIns="0" tIns="0" rIns="0" bIns="0" rtlCol="0" anchor="ctr"/>
          <a:lstStyle/>
          <a:p>
            <a:pPr indent="0" marL="0">
              <a:lnSpc>
                <a:spcPts val="2000"/>
              </a:lnSpc>
              <a:buNone/>
            </a:pPr>
            <a:r>
              <a:rPr lang="en-US" sz="1450" i="1" dirty="0">
                <a:solidFill>
                  <a:srgbClr val="555E68"/>
                </a:solidFill>
                <a:latin typeface="Arial" pitchFamily="34" charset="0"/>
                <a:ea typeface="Arial" pitchFamily="34" charset="-122"/>
                <a:cs typeface="Arial" pitchFamily="34" charset="-120"/>
              </a:rPr>
              <a:t>The difference isn't that the system writes better. It's that the work never stalls at a desk, and human attention goes to the two or three decisions that need a brain.</a:t>
            </a:r>
            <a:endParaRPr lang="en-US" sz="14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09</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algn="l"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05840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BE HONEST ABOUT THE FAILURE MODES</a:t>
            </a:r>
            <a:endParaRPr lang="en-US" sz="1200" dirty="0"/>
          </a:p>
        </p:txBody>
      </p:sp>
      <p:sp>
        <p:nvSpPr>
          <p:cNvPr id="6" name="Text 4"/>
          <p:cNvSpPr/>
          <p:nvPr/>
        </p:nvSpPr>
        <p:spPr>
          <a:xfrm>
            <a:off x="777240" y="1371600"/>
            <a:ext cx="10607040" cy="1097280"/>
          </a:xfrm>
          <a:prstGeom prst="rect">
            <a:avLst/>
          </a:prstGeom>
          <a:noFill/>
          <a:ln/>
        </p:spPr>
        <p:txBody>
          <a:bodyPr wrap="square" lIns="0" tIns="0" rIns="0" bIns="0" rtlCol="0" anchor="ctr"/>
          <a:lstStyle/>
          <a:p>
            <a:pPr indent="0" marL="0">
              <a:lnSpc>
                <a:spcPts val="3800"/>
              </a:lnSpc>
              <a:buNone/>
            </a:pPr>
            <a:r>
              <a:rPr lang="en-US" sz="5600" b="1" dirty="0">
                <a:solidFill>
                  <a:srgbClr val="2E5A8C"/>
                </a:solidFill>
                <a:latin typeface="Arial" pitchFamily="34" charset="0"/>
                <a:ea typeface="Arial" pitchFamily="34" charset="-122"/>
                <a:cs typeface="Arial" pitchFamily="34" charset="-120"/>
              </a:rPr>
              <a:t>40%</a:t>
            </a:r>
            <a:pPr indent="0" marL="0">
              <a:lnSpc>
                <a:spcPts val="3800"/>
              </a:lnSpc>
              <a:buNone/>
            </a:pPr>
            <a:r>
              <a:rPr lang="en-US" sz="2800" b="1" dirty="0">
                <a:solidFill>
                  <a:srgbClr val="121212"/>
                </a:solidFill>
                <a:latin typeface="Arial" pitchFamily="34" charset="0"/>
                <a:ea typeface="Arial" pitchFamily="34" charset="-122"/>
                <a:cs typeface="Arial" pitchFamily="34" charset="-120"/>
              </a:rPr>
              <a:t>  of agentic AI projects will be cancelled by the end of 2027.</a:t>
            </a:r>
            <a:endParaRPr lang="en-US" sz="5600" dirty="0"/>
          </a:p>
        </p:txBody>
      </p:sp>
      <p:sp>
        <p:nvSpPr>
          <p:cNvPr id="7" name="Text 5"/>
          <p:cNvSpPr/>
          <p:nvPr/>
        </p:nvSpPr>
        <p:spPr>
          <a:xfrm>
            <a:off x="777240" y="2606040"/>
            <a:ext cx="10607040" cy="365760"/>
          </a:xfrm>
          <a:prstGeom prst="rect">
            <a:avLst/>
          </a:prstGeom>
          <a:noFill/>
          <a:ln/>
        </p:spPr>
        <p:txBody>
          <a:bodyPr wrap="square" lIns="0" tIns="0" rIns="0" bIns="0" rtlCol="0" anchor="ctr"/>
          <a:lstStyle/>
          <a:p>
            <a:pPr indent="0" marL="0">
              <a:buNone/>
            </a:pPr>
            <a:r>
              <a:rPr lang="en-US" sz="1400" dirty="0">
                <a:solidFill>
                  <a:srgbClr val="555E68"/>
                </a:solidFill>
                <a:latin typeface="Arial" pitchFamily="34" charset="0"/>
                <a:ea typeface="Arial" pitchFamily="34" charset="-122"/>
                <a:cs typeface="Arial" pitchFamily="34" charset="-120"/>
              </a:rPr>
              <a:t>Gartner. The base rate of failure is high. It's worth knowing why, so you're not in it. Always the same three.</a:t>
            </a:r>
            <a:endParaRPr lang="en-US" sz="1400" dirty="0"/>
          </a:p>
        </p:txBody>
      </p:sp>
      <p:sp>
        <p:nvSpPr>
          <p:cNvPr id="8" name="Shape 6"/>
          <p:cNvSpPr/>
          <p:nvPr/>
        </p:nvSpPr>
        <p:spPr>
          <a:xfrm>
            <a:off x="777240" y="3154680"/>
            <a:ext cx="3401568" cy="2468880"/>
          </a:xfrm>
          <a:prstGeom prst="roundRect">
            <a:avLst>
              <a:gd name="adj" fmla="val 2593"/>
            </a:avLst>
          </a:prstGeom>
          <a:solidFill>
            <a:srgbClr val="F4F6F8"/>
          </a:solidFill>
          <a:ln/>
          <a:effectLst>
            <a:outerShdw sx="100000" sy="100000" kx="0" ky="0" algn="bl" rotWithShape="0" blurRad="114300" dist="38100" dir="5400000">
              <a:srgbClr val="9AA3AE">
                <a:alpha val="22000"/>
              </a:srgbClr>
            </a:outerShdw>
          </a:effectLst>
        </p:spPr>
      </p:sp>
      <p:pic>
        <p:nvPicPr>
          <p:cNvPr id="9" name="Image 0" descr="preencoded.png">    </p:cNvPr>
          <p:cNvPicPr>
            <a:picLocks noChangeAspect="1"/>
          </p:cNvPicPr>
          <p:nvPr/>
        </p:nvPicPr>
        <p:blipFill>
          <a:blip r:embed="rId1"/>
          <a:stretch>
            <a:fillRect/>
          </a:stretch>
        </p:blipFill>
        <p:spPr>
          <a:xfrm>
            <a:off x="1097280" y="3429000"/>
            <a:ext cx="420624" cy="420624"/>
          </a:xfrm>
          <a:prstGeom prst="rect">
            <a:avLst/>
          </a:prstGeom>
        </p:spPr>
      </p:pic>
      <p:sp>
        <p:nvSpPr>
          <p:cNvPr id="10" name="Text 7"/>
          <p:cNvSpPr/>
          <p:nvPr/>
        </p:nvSpPr>
        <p:spPr>
          <a:xfrm>
            <a:off x="1097280" y="3977640"/>
            <a:ext cx="2761488" cy="365760"/>
          </a:xfrm>
          <a:prstGeom prst="rect">
            <a:avLst/>
          </a:prstGeom>
          <a:noFill/>
          <a:ln/>
        </p:spPr>
        <p:txBody>
          <a:bodyPr wrap="square" lIns="0" tIns="0" rIns="0" bIns="0" rtlCol="0" anchor="ctr"/>
          <a:lstStyle/>
          <a:p>
            <a:pPr indent="0" marL="0">
              <a:buNone/>
            </a:pPr>
            <a:r>
              <a:rPr lang="en-US" sz="1600" b="1" dirty="0">
                <a:solidFill>
                  <a:srgbClr val="121212"/>
                </a:solidFill>
                <a:latin typeface="Arial" pitchFamily="34" charset="0"/>
                <a:ea typeface="Arial" pitchFamily="34" charset="-122"/>
                <a:cs typeface="Arial" pitchFamily="34" charset="-120"/>
              </a:rPr>
              <a:t>Fragmented data</a:t>
            </a:r>
            <a:endParaRPr lang="en-US" sz="1600" dirty="0"/>
          </a:p>
        </p:txBody>
      </p:sp>
      <p:sp>
        <p:nvSpPr>
          <p:cNvPr id="11" name="Text 8"/>
          <p:cNvSpPr/>
          <p:nvPr/>
        </p:nvSpPr>
        <p:spPr>
          <a:xfrm>
            <a:off x="1097280" y="4389120"/>
            <a:ext cx="2807208" cy="1143000"/>
          </a:xfrm>
          <a:prstGeom prst="rect">
            <a:avLst/>
          </a:prstGeom>
          <a:noFill/>
          <a:ln/>
        </p:spPr>
        <p:txBody>
          <a:bodyPr wrap="square" lIns="0" tIns="0" rIns="0" bIns="0" rtlCol="0" anchor="ctr"/>
          <a:lstStyle/>
          <a:p>
            <a:pPr indent="0" marL="0">
              <a:lnSpc>
                <a:spcPts val="1600"/>
              </a:lnSpc>
              <a:buNone/>
            </a:pPr>
            <a:r>
              <a:rPr lang="en-US" sz="1180" dirty="0">
                <a:solidFill>
                  <a:srgbClr val="555E68"/>
                </a:solidFill>
                <a:latin typeface="Arial" pitchFamily="34" charset="0"/>
                <a:ea typeface="Arial" pitchFamily="34" charset="-122"/>
                <a:cs typeface="Arial" pitchFamily="34" charset="-120"/>
              </a:rPr>
              <a:t>The number-one killer. If your customer data lives across three CRMs nobody trusts, the agent has nothing solid to stand on. Fix the foundation or don't start.</a:t>
            </a:r>
            <a:endParaRPr lang="en-US" sz="1180" dirty="0"/>
          </a:p>
        </p:txBody>
      </p:sp>
      <p:sp>
        <p:nvSpPr>
          <p:cNvPr id="12" name="Shape 9"/>
          <p:cNvSpPr/>
          <p:nvPr/>
        </p:nvSpPr>
        <p:spPr>
          <a:xfrm>
            <a:off x="4393692" y="3154680"/>
            <a:ext cx="3401568" cy="2468880"/>
          </a:xfrm>
          <a:prstGeom prst="roundRect">
            <a:avLst>
              <a:gd name="adj" fmla="val 2593"/>
            </a:avLst>
          </a:prstGeom>
          <a:solidFill>
            <a:srgbClr val="F4F6F8"/>
          </a:solidFill>
          <a:ln/>
          <a:effectLst>
            <a:outerShdw sx="100000" sy="100000" kx="0" ky="0" algn="bl" rotWithShape="0" blurRad="114300" dist="38100" dir="5400000">
              <a:srgbClr val="9AA3AE">
                <a:alpha val="22000"/>
              </a:srgbClr>
            </a:outerShdw>
          </a:effectLst>
        </p:spPr>
      </p:sp>
      <p:pic>
        <p:nvPicPr>
          <p:cNvPr id="13" name="Image 1" descr="preencoded.png">    </p:cNvPr>
          <p:cNvPicPr>
            <a:picLocks noChangeAspect="1"/>
          </p:cNvPicPr>
          <p:nvPr/>
        </p:nvPicPr>
        <p:blipFill>
          <a:blip r:embed="rId2"/>
          <a:stretch>
            <a:fillRect/>
          </a:stretch>
        </p:blipFill>
        <p:spPr>
          <a:xfrm>
            <a:off x="4713732" y="3429000"/>
            <a:ext cx="420624" cy="420624"/>
          </a:xfrm>
          <a:prstGeom prst="rect">
            <a:avLst/>
          </a:prstGeom>
        </p:spPr>
      </p:pic>
      <p:sp>
        <p:nvSpPr>
          <p:cNvPr id="14" name="Text 10"/>
          <p:cNvSpPr/>
          <p:nvPr/>
        </p:nvSpPr>
        <p:spPr>
          <a:xfrm>
            <a:off x="4713732" y="3977640"/>
            <a:ext cx="2761488" cy="365760"/>
          </a:xfrm>
          <a:prstGeom prst="rect">
            <a:avLst/>
          </a:prstGeom>
          <a:noFill/>
          <a:ln/>
        </p:spPr>
        <p:txBody>
          <a:bodyPr wrap="square" lIns="0" tIns="0" rIns="0" bIns="0" rtlCol="0" anchor="ctr"/>
          <a:lstStyle/>
          <a:p>
            <a:pPr indent="0" marL="0">
              <a:buNone/>
            </a:pPr>
            <a:r>
              <a:rPr lang="en-US" sz="1600" b="1" dirty="0">
                <a:solidFill>
                  <a:srgbClr val="121212"/>
                </a:solidFill>
                <a:latin typeface="Arial" pitchFamily="34" charset="0"/>
                <a:ea typeface="Arial" pitchFamily="34" charset="-122"/>
                <a:cs typeface="Arial" pitchFamily="34" charset="-120"/>
              </a:rPr>
              <a:t>No human in the loop</a:t>
            </a:r>
            <a:endParaRPr lang="en-US" sz="1600" dirty="0"/>
          </a:p>
        </p:txBody>
      </p:sp>
      <p:sp>
        <p:nvSpPr>
          <p:cNvPr id="15" name="Text 11"/>
          <p:cNvSpPr/>
          <p:nvPr/>
        </p:nvSpPr>
        <p:spPr>
          <a:xfrm>
            <a:off x="4713732" y="4389120"/>
            <a:ext cx="2807208" cy="1143000"/>
          </a:xfrm>
          <a:prstGeom prst="rect">
            <a:avLst/>
          </a:prstGeom>
          <a:noFill/>
          <a:ln/>
        </p:spPr>
        <p:txBody>
          <a:bodyPr wrap="square" lIns="0" tIns="0" rIns="0" bIns="0" rtlCol="0" anchor="ctr"/>
          <a:lstStyle/>
          <a:p>
            <a:pPr indent="0" marL="0">
              <a:lnSpc>
                <a:spcPts val="1600"/>
              </a:lnSpc>
              <a:buNone/>
            </a:pPr>
            <a:r>
              <a:rPr lang="en-US" sz="1180" dirty="0">
                <a:solidFill>
                  <a:srgbClr val="555E68"/>
                </a:solidFill>
                <a:latin typeface="Arial" pitchFamily="34" charset="0"/>
                <a:ea typeface="Arial" pitchFamily="34" charset="-122"/>
                <a:cs typeface="Arial" pitchFamily="34" charset="-120"/>
              </a:rPr>
              <a:t>Two-thirds of companies hit quality and safety problems. Survivors build guardrails: spend limits, approval thresholds, rollback. Start on low-risk actions.</a:t>
            </a:r>
            <a:endParaRPr lang="en-US" sz="1180" dirty="0"/>
          </a:p>
        </p:txBody>
      </p:sp>
      <p:sp>
        <p:nvSpPr>
          <p:cNvPr id="16" name="Shape 12"/>
          <p:cNvSpPr/>
          <p:nvPr/>
        </p:nvSpPr>
        <p:spPr>
          <a:xfrm>
            <a:off x="8010144" y="3154680"/>
            <a:ext cx="3401568" cy="2468880"/>
          </a:xfrm>
          <a:prstGeom prst="roundRect">
            <a:avLst>
              <a:gd name="adj" fmla="val 2593"/>
            </a:avLst>
          </a:prstGeom>
          <a:solidFill>
            <a:srgbClr val="F4F6F8"/>
          </a:solidFill>
          <a:ln/>
          <a:effectLst>
            <a:outerShdw sx="100000" sy="100000" kx="0" ky="0" algn="bl" rotWithShape="0" blurRad="114300" dist="38100" dir="5400000">
              <a:srgbClr val="9AA3AE">
                <a:alpha val="22000"/>
              </a:srgbClr>
            </a:outerShdw>
          </a:effectLst>
        </p:spPr>
      </p:sp>
      <p:pic>
        <p:nvPicPr>
          <p:cNvPr id="17" name="Image 2" descr="preencoded.png">    </p:cNvPr>
          <p:cNvPicPr>
            <a:picLocks noChangeAspect="1"/>
          </p:cNvPicPr>
          <p:nvPr/>
        </p:nvPicPr>
        <p:blipFill>
          <a:blip r:embed="rId3"/>
          <a:stretch>
            <a:fillRect/>
          </a:stretch>
        </p:blipFill>
        <p:spPr>
          <a:xfrm>
            <a:off x="8330184" y="3429000"/>
            <a:ext cx="420624" cy="420624"/>
          </a:xfrm>
          <a:prstGeom prst="rect">
            <a:avLst/>
          </a:prstGeom>
        </p:spPr>
      </p:pic>
      <p:sp>
        <p:nvSpPr>
          <p:cNvPr id="18" name="Text 13"/>
          <p:cNvSpPr/>
          <p:nvPr/>
        </p:nvSpPr>
        <p:spPr>
          <a:xfrm>
            <a:off x="8330184" y="3977640"/>
            <a:ext cx="2761488" cy="365760"/>
          </a:xfrm>
          <a:prstGeom prst="rect">
            <a:avLst/>
          </a:prstGeom>
          <a:noFill/>
          <a:ln/>
        </p:spPr>
        <p:txBody>
          <a:bodyPr wrap="square" lIns="0" tIns="0" rIns="0" bIns="0" rtlCol="0" anchor="ctr"/>
          <a:lstStyle/>
          <a:p>
            <a:pPr indent="0" marL="0">
              <a:buNone/>
            </a:pPr>
            <a:r>
              <a:rPr lang="en-US" sz="1600" b="1" dirty="0">
                <a:solidFill>
                  <a:srgbClr val="121212"/>
                </a:solidFill>
                <a:latin typeface="Arial" pitchFamily="34" charset="0"/>
                <a:ea typeface="Arial" pitchFamily="34" charset="-122"/>
                <a:cs typeface="Arial" pitchFamily="34" charset="-120"/>
              </a:rPr>
              <a:t>Agent washing</a:t>
            </a:r>
            <a:endParaRPr lang="en-US" sz="1600" dirty="0"/>
          </a:p>
        </p:txBody>
      </p:sp>
      <p:sp>
        <p:nvSpPr>
          <p:cNvPr id="19" name="Text 14"/>
          <p:cNvSpPr/>
          <p:nvPr/>
        </p:nvSpPr>
        <p:spPr>
          <a:xfrm>
            <a:off x="8330184" y="4389120"/>
            <a:ext cx="2807208" cy="1143000"/>
          </a:xfrm>
          <a:prstGeom prst="rect">
            <a:avLst/>
          </a:prstGeom>
          <a:noFill/>
          <a:ln/>
        </p:spPr>
        <p:txBody>
          <a:bodyPr wrap="square" lIns="0" tIns="0" rIns="0" bIns="0" rtlCol="0" anchor="ctr"/>
          <a:lstStyle/>
          <a:p>
            <a:pPr indent="0" marL="0">
              <a:lnSpc>
                <a:spcPts val="1600"/>
              </a:lnSpc>
              <a:buNone/>
            </a:pPr>
            <a:r>
              <a:rPr lang="en-US" sz="1180" dirty="0">
                <a:solidFill>
                  <a:srgbClr val="555E68"/>
                </a:solidFill>
                <a:latin typeface="Arial" pitchFamily="34" charset="0"/>
                <a:ea typeface="Arial" pitchFamily="34" charset="-122"/>
                <a:cs typeface="Arial" pitchFamily="34" charset="-120"/>
              </a:rPr>
              <a:t>Buying the sticker, not the system. If you bought a tool and expected an agent, the disappointment was priced in on day one.</a:t>
            </a:r>
            <a:endParaRPr lang="en-US" sz="1180" dirty="0"/>
          </a:p>
        </p:txBody>
      </p:sp>
      <p:sp>
        <p:nvSpPr>
          <p:cNvPr id="20" name="Text 15"/>
          <p:cNvSpPr/>
          <p:nvPr/>
        </p:nvSpPr>
        <p:spPr>
          <a:xfrm>
            <a:off x="777240" y="5897880"/>
            <a:ext cx="10607040" cy="320040"/>
          </a:xfrm>
          <a:prstGeom prst="rect">
            <a:avLst/>
          </a:prstGeom>
          <a:noFill/>
          <a:ln/>
        </p:spPr>
        <p:txBody>
          <a:bodyPr wrap="square" lIns="0" tIns="0" rIns="0" bIns="0" rtlCol="0" anchor="ctr"/>
          <a:lstStyle/>
          <a:p>
            <a:pPr indent="0" marL="0">
              <a:buNone/>
            </a:pPr>
            <a:r>
              <a:rPr lang="en-US" sz="1300" i="1" dirty="0">
                <a:solidFill>
                  <a:srgbClr val="2E5A8C"/>
                </a:solidFill>
                <a:latin typeface="Arial" pitchFamily="34" charset="0"/>
                <a:ea typeface="Arial" pitchFamily="34" charset="-122"/>
                <a:cs typeface="Arial" pitchFamily="34" charset="-120"/>
              </a:rPr>
              <a:t>None of these is an AI problem. All of them are an operations problem.</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AI-First Marketing Operation</dc:title>
  <dc:subject>PptxGenJS Presentation</dc:subject>
  <dc:creator>Tom Goodwin</dc:creator>
  <cp:lastModifiedBy>Tom Goodwin</cp:lastModifiedBy>
  <cp:revision>1</cp:revision>
  <dcterms:created xsi:type="dcterms:W3CDTF">2026-06-23T10:33:58Z</dcterms:created>
  <dcterms:modified xsi:type="dcterms:W3CDTF">2026-06-23T10:33:58Z</dcterms:modified>
</cp:coreProperties>
</file>