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21212"/>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FFFFFF"/>
                </a:solidFill>
                <a:latin typeface="Arial" pitchFamily="34" charset="0"/>
                <a:ea typeface="Arial" pitchFamily="34" charset="-122"/>
                <a:cs typeface="Arial" pitchFamily="34" charset="-120"/>
              </a:rPr>
              <a:t>01</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1417320"/>
            <a:ext cx="5486400" cy="365760"/>
          </a:xfrm>
          <a:prstGeom prst="rect">
            <a:avLst/>
          </a:prstGeom>
          <a:noFill/>
          <a:ln/>
        </p:spPr>
        <p:txBody>
          <a:bodyPr wrap="square" lIns="0" tIns="0" rIns="0" bIns="0" rtlCol="0" anchor="ctr"/>
          <a:lstStyle/>
          <a:p>
            <a:pPr indent="0" marL="0">
              <a:buNone/>
            </a:pPr>
            <a:r>
              <a:rPr lang="en-US" sz="1300" b="1" spc="400" kern="0" dirty="0">
                <a:solidFill>
                  <a:srgbClr val="C9D2DC"/>
                </a:solidFill>
                <a:latin typeface="Arial" pitchFamily="34" charset="0"/>
                <a:ea typeface="Arial" pitchFamily="34" charset="-122"/>
                <a:cs typeface="Arial" pitchFamily="34" charset="-120"/>
              </a:rPr>
              <a:t>TALK 02</a:t>
            </a:r>
            <a:endParaRPr lang="en-US" sz="1300" dirty="0"/>
          </a:p>
        </p:txBody>
      </p:sp>
      <p:sp>
        <p:nvSpPr>
          <p:cNvPr id="6" name="Text 4"/>
          <p:cNvSpPr/>
          <p:nvPr/>
        </p:nvSpPr>
        <p:spPr>
          <a:xfrm>
            <a:off x="777240" y="1874520"/>
            <a:ext cx="10789920" cy="2194560"/>
          </a:xfrm>
          <a:prstGeom prst="rect">
            <a:avLst/>
          </a:prstGeom>
          <a:noFill/>
          <a:ln/>
        </p:spPr>
        <p:txBody>
          <a:bodyPr wrap="square" lIns="0" tIns="0" rIns="0" bIns="0" rtlCol="0" anchor="ctr"/>
          <a:lstStyle/>
          <a:p>
            <a:pPr indent="0" marL="0">
              <a:lnSpc>
                <a:spcPts val="5800"/>
              </a:lnSpc>
              <a:buNone/>
            </a:pPr>
            <a:r>
              <a:rPr lang="en-US" sz="5600" b="1" dirty="0">
                <a:solidFill>
                  <a:srgbClr val="FFFFFF"/>
                </a:solidFill>
                <a:latin typeface="Arial" pitchFamily="34" charset="0"/>
                <a:ea typeface="Arial" pitchFamily="34" charset="-122"/>
                <a:cs typeface="Arial" pitchFamily="34" charset="-120"/>
              </a:rPr>
              <a:t>Performance Marketing</a:t>
            </a:r>
            <a:endParaRPr lang="en-US" sz="5600" dirty="0"/>
          </a:p>
          <a:p>
            <a:pPr indent="0" marL="0">
              <a:lnSpc>
                <a:spcPts val="5800"/>
              </a:lnSpc>
              <a:buNone/>
            </a:pPr>
            <a:r>
              <a:rPr lang="en-US" sz="5600" b="1" dirty="0">
                <a:solidFill>
                  <a:srgbClr val="FFFFFF"/>
                </a:solidFill>
                <a:latin typeface="Arial" pitchFamily="34" charset="0"/>
                <a:ea typeface="Arial" pitchFamily="34" charset="-122"/>
                <a:cs typeface="Arial" pitchFamily="34" charset="-120"/>
              </a:rPr>
              <a:t>After the Click</a:t>
            </a:r>
            <a:endParaRPr lang="en-US" sz="5600" dirty="0"/>
          </a:p>
        </p:txBody>
      </p:sp>
      <p:sp>
        <p:nvSpPr>
          <p:cNvPr id="7" name="Text 5"/>
          <p:cNvSpPr/>
          <p:nvPr/>
        </p:nvSpPr>
        <p:spPr>
          <a:xfrm>
            <a:off x="777240" y="4343400"/>
            <a:ext cx="9875520" cy="914400"/>
          </a:xfrm>
          <a:prstGeom prst="rect">
            <a:avLst/>
          </a:prstGeom>
          <a:noFill/>
          <a:ln/>
        </p:spPr>
        <p:txBody>
          <a:bodyPr wrap="square" lIns="0" tIns="0" rIns="0" bIns="0" rtlCol="0" anchor="ctr"/>
          <a:lstStyle/>
          <a:p>
            <a:pPr indent="0" marL="0">
              <a:lnSpc>
                <a:spcPts val="2700"/>
              </a:lnSpc>
              <a:buNone/>
            </a:pPr>
            <a:r>
              <a:rPr lang="en-US" sz="1900" dirty="0">
                <a:solidFill>
                  <a:srgbClr val="B9C2CC"/>
                </a:solidFill>
                <a:latin typeface="Arial" pitchFamily="34" charset="0"/>
                <a:ea typeface="Arial" pitchFamily="34" charset="-122"/>
                <a:cs typeface="Arial" pitchFamily="34" charset="-120"/>
              </a:rPr>
              <a:t>MER, incrementality and honest measurement. Why last-click is lying to you, and how to build a doctrine your finance director trusts.</a:t>
            </a:r>
            <a:endParaRPr lang="en-US" sz="1900" dirty="0"/>
          </a:p>
        </p:txBody>
      </p:sp>
      <p:sp>
        <p:nvSpPr>
          <p:cNvPr id="8" name="Text 6"/>
          <p:cNvSpPr/>
          <p:nvPr/>
        </p:nvSpPr>
        <p:spPr>
          <a:xfrm>
            <a:off x="777240" y="5440680"/>
            <a:ext cx="10058400" cy="365760"/>
          </a:xfrm>
          <a:prstGeom prst="rect">
            <a:avLst/>
          </a:prstGeom>
          <a:noFill/>
          <a:ln/>
        </p:spPr>
        <p:txBody>
          <a:bodyPr wrap="square" lIns="0" tIns="0" rIns="0" bIns="0" rtlCol="0" anchor="ctr"/>
          <a:lstStyle/>
          <a:p>
            <a:pPr indent="0" marL="0">
              <a:buNone/>
            </a:pPr>
            <a:r>
              <a:rPr lang="en-US" sz="1500" b="1" dirty="0">
                <a:solidFill>
                  <a:srgbClr val="FFFFFF"/>
                </a:solidFill>
                <a:latin typeface="Arial" pitchFamily="34" charset="0"/>
                <a:ea typeface="Arial" pitchFamily="34" charset="-122"/>
                <a:cs typeface="Arial" pitchFamily="34" charset="-120"/>
              </a:rPr>
              <a:t>Tom Goodwin</a:t>
            </a:r>
            <a:pPr indent="0" marL="0">
              <a:buNone/>
            </a:pPr>
            <a:r>
              <a:rPr lang="en-US" sz="1500" dirty="0">
                <a:solidFill>
                  <a:srgbClr val="9AA3AE"/>
                </a:solidFill>
                <a:latin typeface="Arial" pitchFamily="34" charset="0"/>
                <a:ea typeface="Arial" pitchFamily="34" charset="-122"/>
                <a:cs typeface="Arial" pitchFamily="34" charset="-120"/>
              </a:rPr>
              <a:t>   Founder, GAMEPLAN.   ·   Performance, Media, Technology</a:t>
            </a:r>
            <a:endParaRPr lang="en-US" sz="15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121212"/>
                </a:solidFill>
                <a:latin typeface="Arial" pitchFamily="34" charset="0"/>
                <a:ea typeface="Arial" pitchFamily="34" charset="-122"/>
                <a:cs typeface="Arial" pitchFamily="34" charset="-120"/>
              </a:rPr>
              <a:t>10</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960120"/>
            <a:ext cx="10607040" cy="292608"/>
          </a:xfrm>
          <a:prstGeom prst="rect">
            <a:avLst/>
          </a:prstGeom>
          <a:noFill/>
          <a:ln/>
        </p:spPr>
        <p:txBody>
          <a:bodyPr wrap="square" lIns="0" tIns="0" rIns="0" bIns="0" rtlCol="0" anchor="ctr"/>
          <a:lstStyle/>
          <a:p>
            <a:pPr indent="0" marL="0">
              <a:buNone/>
            </a:pPr>
            <a:r>
              <a:rPr lang="en-US" sz="1200" b="1" spc="300" kern="0" dirty="0">
                <a:solidFill>
                  <a:srgbClr val="2E5A8C"/>
                </a:solidFill>
                <a:latin typeface="Arial" pitchFamily="34" charset="0"/>
                <a:ea typeface="Arial" pitchFamily="34" charset="-122"/>
                <a:cs typeface="Arial" pitchFamily="34" charset="-120"/>
              </a:rPr>
              <a:t>WHICH NUMBER DO YOU TRUST? ALL OF THEM.</a:t>
            </a:r>
            <a:endParaRPr lang="en-US" sz="1200" dirty="0"/>
          </a:p>
        </p:txBody>
      </p:sp>
      <p:sp>
        <p:nvSpPr>
          <p:cNvPr id="6" name="Text 4"/>
          <p:cNvSpPr/>
          <p:nvPr/>
        </p:nvSpPr>
        <p:spPr>
          <a:xfrm>
            <a:off x="777240" y="1371600"/>
            <a:ext cx="10607040" cy="822960"/>
          </a:xfrm>
          <a:prstGeom prst="rect">
            <a:avLst/>
          </a:prstGeom>
          <a:noFill/>
          <a:ln/>
        </p:spPr>
        <p:txBody>
          <a:bodyPr wrap="square" lIns="0" tIns="0" rIns="0" bIns="0" rtlCol="0" anchor="ctr"/>
          <a:lstStyle/>
          <a:p>
            <a:pPr indent="0" marL="0">
              <a:buNone/>
            </a:pPr>
            <a:r>
              <a:rPr lang="en-US" sz="3300" b="1" dirty="0">
                <a:solidFill>
                  <a:srgbClr val="121212"/>
                </a:solidFill>
                <a:latin typeface="Arial" pitchFamily="34" charset="0"/>
                <a:ea typeface="Arial" pitchFamily="34" charset="-122"/>
                <a:cs typeface="Arial" pitchFamily="34" charset="-120"/>
              </a:rPr>
              <a:t>Triangulate. Each answers one question.</a:t>
            </a:r>
            <a:endParaRPr lang="en-US" sz="3300" dirty="0"/>
          </a:p>
        </p:txBody>
      </p:sp>
      <p:sp>
        <p:nvSpPr>
          <p:cNvPr id="7" name="Shape 5"/>
          <p:cNvSpPr/>
          <p:nvPr/>
        </p:nvSpPr>
        <p:spPr>
          <a:xfrm>
            <a:off x="777240" y="2606040"/>
            <a:ext cx="2542032" cy="2606040"/>
          </a:xfrm>
          <a:prstGeom prst="roundRect">
            <a:avLst>
              <a:gd name="adj" fmla="val 2518"/>
            </a:avLst>
          </a:prstGeom>
          <a:solidFill>
            <a:srgbClr val="F4F6F8"/>
          </a:solidFill>
          <a:ln/>
        </p:spPr>
      </p:sp>
      <p:pic>
        <p:nvPicPr>
          <p:cNvPr id="8" name="Image 0" descr="preencoded.png">    </p:cNvPr>
          <p:cNvPicPr>
            <a:picLocks noChangeAspect="1"/>
          </p:cNvPicPr>
          <p:nvPr/>
        </p:nvPicPr>
        <p:blipFill>
          <a:blip r:embed="rId1"/>
          <a:stretch>
            <a:fillRect/>
          </a:stretch>
        </p:blipFill>
        <p:spPr>
          <a:xfrm>
            <a:off x="1051560" y="2880360"/>
            <a:ext cx="384048" cy="384048"/>
          </a:xfrm>
          <a:prstGeom prst="rect">
            <a:avLst/>
          </a:prstGeom>
        </p:spPr>
      </p:pic>
      <p:sp>
        <p:nvSpPr>
          <p:cNvPr id="9" name="Text 6"/>
          <p:cNvSpPr/>
          <p:nvPr/>
        </p:nvSpPr>
        <p:spPr>
          <a:xfrm>
            <a:off x="1051560" y="3355848"/>
            <a:ext cx="1993392" cy="228600"/>
          </a:xfrm>
          <a:prstGeom prst="rect">
            <a:avLst/>
          </a:prstGeom>
          <a:noFill/>
          <a:ln/>
        </p:spPr>
        <p:txBody>
          <a:bodyPr wrap="square" lIns="0" tIns="0" rIns="0" bIns="0" rtlCol="0" anchor="ctr"/>
          <a:lstStyle/>
          <a:p>
            <a:pPr indent="0" marL="0">
              <a:buNone/>
            </a:pPr>
            <a:r>
              <a:rPr lang="en-US" sz="1050" b="1" spc="150" kern="0" dirty="0">
                <a:solidFill>
                  <a:srgbClr val="2E5A8C"/>
                </a:solidFill>
                <a:latin typeface="Arial" pitchFamily="34" charset="0"/>
                <a:ea typeface="Arial" pitchFamily="34" charset="-122"/>
                <a:cs typeface="Arial" pitchFamily="34" charset="-120"/>
              </a:rPr>
              <a:t>DAILY</a:t>
            </a:r>
            <a:endParaRPr lang="en-US" sz="1050" dirty="0"/>
          </a:p>
        </p:txBody>
      </p:sp>
      <p:sp>
        <p:nvSpPr>
          <p:cNvPr id="10" name="Text 7"/>
          <p:cNvSpPr/>
          <p:nvPr/>
        </p:nvSpPr>
        <p:spPr>
          <a:xfrm>
            <a:off x="1051560" y="3593592"/>
            <a:ext cx="1993392" cy="365760"/>
          </a:xfrm>
          <a:prstGeom prst="rect">
            <a:avLst/>
          </a:prstGeom>
          <a:noFill/>
          <a:ln/>
        </p:spPr>
        <p:txBody>
          <a:bodyPr wrap="square" lIns="0" tIns="0" rIns="0" bIns="0" rtlCol="0" anchor="ctr"/>
          <a:lstStyle/>
          <a:p>
            <a:pPr indent="0" marL="0">
              <a:buNone/>
            </a:pPr>
            <a:r>
              <a:rPr lang="en-US" sz="1650" b="1" dirty="0">
                <a:solidFill>
                  <a:srgbClr val="121212"/>
                </a:solidFill>
                <a:latin typeface="Arial" pitchFamily="34" charset="0"/>
                <a:ea typeface="Arial" pitchFamily="34" charset="-122"/>
                <a:cs typeface="Arial" pitchFamily="34" charset="-120"/>
              </a:rPr>
              <a:t>Channel ROAS</a:t>
            </a:r>
            <a:endParaRPr lang="en-US" sz="1650" dirty="0"/>
          </a:p>
        </p:txBody>
      </p:sp>
      <p:sp>
        <p:nvSpPr>
          <p:cNvPr id="11" name="Text 8"/>
          <p:cNvSpPr/>
          <p:nvPr/>
        </p:nvSpPr>
        <p:spPr>
          <a:xfrm>
            <a:off x="1051560" y="3977640"/>
            <a:ext cx="2039112" cy="1143000"/>
          </a:xfrm>
          <a:prstGeom prst="rect">
            <a:avLst/>
          </a:prstGeom>
          <a:noFill/>
          <a:ln/>
        </p:spPr>
        <p:txBody>
          <a:bodyPr wrap="square" lIns="0" tIns="0" rIns="0" bIns="0" rtlCol="0" anchor="ctr"/>
          <a:lstStyle/>
          <a:p>
            <a:pPr indent="0" marL="0">
              <a:lnSpc>
                <a:spcPts val="1500"/>
              </a:lnSpc>
              <a:buNone/>
            </a:pPr>
            <a:r>
              <a:rPr lang="en-US" sz="1100" dirty="0">
                <a:solidFill>
                  <a:srgbClr val="555E68"/>
                </a:solidFill>
                <a:latin typeface="Arial" pitchFamily="34" charset="0"/>
                <a:ea typeface="Arial" pitchFamily="34" charset="-122"/>
                <a:cs typeface="Arial" pitchFamily="34" charset="-120"/>
              </a:rPr>
              <a:t>Biased, but fast. Optimise creative and bidding inside a platform. Never let it set the total budget.</a:t>
            </a:r>
            <a:endParaRPr lang="en-US" sz="1100" dirty="0"/>
          </a:p>
        </p:txBody>
      </p:sp>
      <p:sp>
        <p:nvSpPr>
          <p:cNvPr id="12" name="Shape 9"/>
          <p:cNvSpPr/>
          <p:nvPr/>
        </p:nvSpPr>
        <p:spPr>
          <a:xfrm>
            <a:off x="3483864" y="2606040"/>
            <a:ext cx="2542032" cy="2606040"/>
          </a:xfrm>
          <a:prstGeom prst="roundRect">
            <a:avLst>
              <a:gd name="adj" fmla="val 2518"/>
            </a:avLst>
          </a:prstGeom>
          <a:solidFill>
            <a:srgbClr val="F4F6F8"/>
          </a:solidFill>
          <a:ln/>
        </p:spPr>
      </p:sp>
      <p:pic>
        <p:nvPicPr>
          <p:cNvPr id="13" name="Image 1" descr="preencoded.png">    </p:cNvPr>
          <p:cNvPicPr>
            <a:picLocks noChangeAspect="1"/>
          </p:cNvPicPr>
          <p:nvPr/>
        </p:nvPicPr>
        <p:blipFill>
          <a:blip r:embed="rId2"/>
          <a:stretch>
            <a:fillRect/>
          </a:stretch>
        </p:blipFill>
        <p:spPr>
          <a:xfrm>
            <a:off x="3758184" y="2880360"/>
            <a:ext cx="384048" cy="384048"/>
          </a:xfrm>
          <a:prstGeom prst="rect">
            <a:avLst/>
          </a:prstGeom>
        </p:spPr>
      </p:pic>
      <p:sp>
        <p:nvSpPr>
          <p:cNvPr id="14" name="Text 10"/>
          <p:cNvSpPr/>
          <p:nvPr/>
        </p:nvSpPr>
        <p:spPr>
          <a:xfrm>
            <a:off x="3758184" y="3355848"/>
            <a:ext cx="1993392" cy="228600"/>
          </a:xfrm>
          <a:prstGeom prst="rect">
            <a:avLst/>
          </a:prstGeom>
          <a:noFill/>
          <a:ln/>
        </p:spPr>
        <p:txBody>
          <a:bodyPr wrap="square" lIns="0" tIns="0" rIns="0" bIns="0" rtlCol="0" anchor="ctr"/>
          <a:lstStyle/>
          <a:p>
            <a:pPr indent="0" marL="0">
              <a:buNone/>
            </a:pPr>
            <a:r>
              <a:rPr lang="en-US" sz="1050" b="1" spc="150" kern="0" dirty="0">
                <a:solidFill>
                  <a:srgbClr val="2E5A8C"/>
                </a:solidFill>
                <a:latin typeface="Arial" pitchFamily="34" charset="0"/>
                <a:ea typeface="Arial" pitchFamily="34" charset="-122"/>
                <a:cs typeface="Arial" pitchFamily="34" charset="-120"/>
              </a:rPr>
              <a:t>MONTHLY</a:t>
            </a:r>
            <a:endParaRPr lang="en-US" sz="1050" dirty="0"/>
          </a:p>
        </p:txBody>
      </p:sp>
      <p:sp>
        <p:nvSpPr>
          <p:cNvPr id="15" name="Text 11"/>
          <p:cNvSpPr/>
          <p:nvPr/>
        </p:nvSpPr>
        <p:spPr>
          <a:xfrm>
            <a:off x="3758184" y="3593592"/>
            <a:ext cx="1993392" cy="365760"/>
          </a:xfrm>
          <a:prstGeom prst="rect">
            <a:avLst/>
          </a:prstGeom>
          <a:noFill/>
          <a:ln/>
        </p:spPr>
        <p:txBody>
          <a:bodyPr wrap="square" lIns="0" tIns="0" rIns="0" bIns="0" rtlCol="0" anchor="ctr"/>
          <a:lstStyle/>
          <a:p>
            <a:pPr indent="0" marL="0">
              <a:buNone/>
            </a:pPr>
            <a:r>
              <a:rPr lang="en-US" sz="1650" b="1" dirty="0">
                <a:solidFill>
                  <a:srgbClr val="121212"/>
                </a:solidFill>
                <a:latin typeface="Arial" pitchFamily="34" charset="0"/>
                <a:ea typeface="Arial" pitchFamily="34" charset="-122"/>
                <a:cs typeface="Arial" pitchFamily="34" charset="-120"/>
              </a:rPr>
              <a:t>MER</a:t>
            </a:r>
            <a:endParaRPr lang="en-US" sz="1650" dirty="0"/>
          </a:p>
        </p:txBody>
      </p:sp>
      <p:sp>
        <p:nvSpPr>
          <p:cNvPr id="16" name="Text 12"/>
          <p:cNvSpPr/>
          <p:nvPr/>
        </p:nvSpPr>
        <p:spPr>
          <a:xfrm>
            <a:off x="3758184" y="3977640"/>
            <a:ext cx="2039112" cy="1143000"/>
          </a:xfrm>
          <a:prstGeom prst="rect">
            <a:avLst/>
          </a:prstGeom>
          <a:noFill/>
          <a:ln/>
        </p:spPr>
        <p:txBody>
          <a:bodyPr wrap="square" lIns="0" tIns="0" rIns="0" bIns="0" rtlCol="0" anchor="ctr"/>
          <a:lstStyle/>
          <a:p>
            <a:pPr indent="0" marL="0">
              <a:lnSpc>
                <a:spcPts val="1500"/>
              </a:lnSpc>
              <a:buNone/>
            </a:pPr>
            <a:r>
              <a:rPr lang="en-US" sz="1100" dirty="0">
                <a:solidFill>
                  <a:srgbClr val="555E68"/>
                </a:solidFill>
                <a:latin typeface="Arial" pitchFamily="34" charset="0"/>
                <a:ea typeface="Arial" pitchFamily="34" charset="-122"/>
                <a:cs typeface="Arial" pitchFamily="34" charset="-120"/>
              </a:rPr>
              <a:t>Your altitude reading. Is the whole system getting more or less efficient, attribution-free.</a:t>
            </a:r>
            <a:endParaRPr lang="en-US" sz="1100" dirty="0"/>
          </a:p>
        </p:txBody>
      </p:sp>
      <p:sp>
        <p:nvSpPr>
          <p:cNvPr id="17" name="Shape 13"/>
          <p:cNvSpPr/>
          <p:nvPr/>
        </p:nvSpPr>
        <p:spPr>
          <a:xfrm>
            <a:off x="6190488" y="2606040"/>
            <a:ext cx="2542032" cy="2606040"/>
          </a:xfrm>
          <a:prstGeom prst="roundRect">
            <a:avLst>
              <a:gd name="adj" fmla="val 2518"/>
            </a:avLst>
          </a:prstGeom>
          <a:solidFill>
            <a:srgbClr val="F4F6F8"/>
          </a:solidFill>
          <a:ln/>
        </p:spPr>
      </p:sp>
      <p:pic>
        <p:nvPicPr>
          <p:cNvPr id="18" name="Image 2" descr="preencoded.png">    </p:cNvPr>
          <p:cNvPicPr>
            <a:picLocks noChangeAspect="1"/>
          </p:cNvPicPr>
          <p:nvPr/>
        </p:nvPicPr>
        <p:blipFill>
          <a:blip r:embed="rId3"/>
          <a:stretch>
            <a:fillRect/>
          </a:stretch>
        </p:blipFill>
        <p:spPr>
          <a:xfrm>
            <a:off x="6464808" y="2880360"/>
            <a:ext cx="384048" cy="384048"/>
          </a:xfrm>
          <a:prstGeom prst="rect">
            <a:avLst/>
          </a:prstGeom>
        </p:spPr>
      </p:pic>
      <p:sp>
        <p:nvSpPr>
          <p:cNvPr id="19" name="Text 14"/>
          <p:cNvSpPr/>
          <p:nvPr/>
        </p:nvSpPr>
        <p:spPr>
          <a:xfrm>
            <a:off x="6464808" y="3355848"/>
            <a:ext cx="1993392" cy="228600"/>
          </a:xfrm>
          <a:prstGeom prst="rect">
            <a:avLst/>
          </a:prstGeom>
          <a:noFill/>
          <a:ln/>
        </p:spPr>
        <p:txBody>
          <a:bodyPr wrap="square" lIns="0" tIns="0" rIns="0" bIns="0" rtlCol="0" anchor="ctr"/>
          <a:lstStyle/>
          <a:p>
            <a:pPr indent="0" marL="0">
              <a:buNone/>
            </a:pPr>
            <a:r>
              <a:rPr lang="en-US" sz="1050" b="1" spc="150" kern="0" dirty="0">
                <a:solidFill>
                  <a:srgbClr val="2E5A8C"/>
                </a:solidFill>
                <a:latin typeface="Arial" pitchFamily="34" charset="0"/>
                <a:ea typeface="Arial" pitchFamily="34" charset="-122"/>
                <a:cs typeface="Arial" pitchFamily="34" charset="-120"/>
              </a:rPr>
              <a:t>QUARTERLY</a:t>
            </a:r>
            <a:endParaRPr lang="en-US" sz="1050" dirty="0"/>
          </a:p>
        </p:txBody>
      </p:sp>
      <p:sp>
        <p:nvSpPr>
          <p:cNvPr id="20" name="Text 15"/>
          <p:cNvSpPr/>
          <p:nvPr/>
        </p:nvSpPr>
        <p:spPr>
          <a:xfrm>
            <a:off x="6464808" y="3593592"/>
            <a:ext cx="1993392" cy="365760"/>
          </a:xfrm>
          <a:prstGeom prst="rect">
            <a:avLst/>
          </a:prstGeom>
          <a:noFill/>
          <a:ln/>
        </p:spPr>
        <p:txBody>
          <a:bodyPr wrap="square" lIns="0" tIns="0" rIns="0" bIns="0" rtlCol="0" anchor="ctr"/>
          <a:lstStyle/>
          <a:p>
            <a:pPr indent="0" marL="0">
              <a:buNone/>
            </a:pPr>
            <a:r>
              <a:rPr lang="en-US" sz="1650" b="1" dirty="0">
                <a:solidFill>
                  <a:srgbClr val="121212"/>
                </a:solidFill>
                <a:latin typeface="Arial" pitchFamily="34" charset="0"/>
                <a:ea typeface="Arial" pitchFamily="34" charset="-122"/>
                <a:cs typeface="Arial" pitchFamily="34" charset="-120"/>
              </a:rPr>
              <a:t>Incrementality</a:t>
            </a:r>
            <a:endParaRPr lang="en-US" sz="1650" dirty="0"/>
          </a:p>
        </p:txBody>
      </p:sp>
      <p:sp>
        <p:nvSpPr>
          <p:cNvPr id="21" name="Text 16"/>
          <p:cNvSpPr/>
          <p:nvPr/>
        </p:nvSpPr>
        <p:spPr>
          <a:xfrm>
            <a:off x="6464808" y="3977640"/>
            <a:ext cx="2039112" cy="1143000"/>
          </a:xfrm>
          <a:prstGeom prst="rect">
            <a:avLst/>
          </a:prstGeom>
          <a:noFill/>
          <a:ln/>
        </p:spPr>
        <p:txBody>
          <a:bodyPr wrap="square" lIns="0" tIns="0" rIns="0" bIns="0" rtlCol="0" anchor="ctr"/>
          <a:lstStyle/>
          <a:p>
            <a:pPr indent="0" marL="0">
              <a:lnSpc>
                <a:spcPts val="1500"/>
              </a:lnSpc>
              <a:buNone/>
            </a:pPr>
            <a:r>
              <a:rPr lang="en-US" sz="1100" dirty="0">
                <a:solidFill>
                  <a:srgbClr val="555E68"/>
                </a:solidFill>
                <a:latin typeface="Arial" pitchFamily="34" charset="0"/>
                <a:ea typeface="Arial" pitchFamily="34" charset="-122"/>
                <a:cs typeface="Arial" pitchFamily="34" charset="-120"/>
              </a:rPr>
              <a:t>The truth serum. Calibrates everything else: how much of the dashboard to actually believe.</a:t>
            </a:r>
            <a:endParaRPr lang="en-US" sz="1100" dirty="0"/>
          </a:p>
        </p:txBody>
      </p:sp>
      <p:sp>
        <p:nvSpPr>
          <p:cNvPr id="22" name="Shape 17"/>
          <p:cNvSpPr/>
          <p:nvPr/>
        </p:nvSpPr>
        <p:spPr>
          <a:xfrm>
            <a:off x="8897112" y="2606040"/>
            <a:ext cx="2542032" cy="2606040"/>
          </a:xfrm>
          <a:prstGeom prst="roundRect">
            <a:avLst>
              <a:gd name="adj" fmla="val 2518"/>
            </a:avLst>
          </a:prstGeom>
          <a:solidFill>
            <a:srgbClr val="F4F6F8"/>
          </a:solidFill>
          <a:ln/>
        </p:spPr>
      </p:sp>
      <p:pic>
        <p:nvPicPr>
          <p:cNvPr id="23" name="Image 3" descr="preencoded.png">    </p:cNvPr>
          <p:cNvPicPr>
            <a:picLocks noChangeAspect="1"/>
          </p:cNvPicPr>
          <p:nvPr/>
        </p:nvPicPr>
        <p:blipFill>
          <a:blip r:embed="rId4"/>
          <a:stretch>
            <a:fillRect/>
          </a:stretch>
        </p:blipFill>
        <p:spPr>
          <a:xfrm>
            <a:off x="9171432" y="2880360"/>
            <a:ext cx="384048" cy="384048"/>
          </a:xfrm>
          <a:prstGeom prst="rect">
            <a:avLst/>
          </a:prstGeom>
        </p:spPr>
      </p:pic>
      <p:sp>
        <p:nvSpPr>
          <p:cNvPr id="24" name="Text 18"/>
          <p:cNvSpPr/>
          <p:nvPr/>
        </p:nvSpPr>
        <p:spPr>
          <a:xfrm>
            <a:off x="9171432" y="3355848"/>
            <a:ext cx="1993392" cy="228600"/>
          </a:xfrm>
          <a:prstGeom prst="rect">
            <a:avLst/>
          </a:prstGeom>
          <a:noFill/>
          <a:ln/>
        </p:spPr>
        <p:txBody>
          <a:bodyPr wrap="square" lIns="0" tIns="0" rIns="0" bIns="0" rtlCol="0" anchor="ctr"/>
          <a:lstStyle/>
          <a:p>
            <a:pPr indent="0" marL="0">
              <a:buNone/>
            </a:pPr>
            <a:r>
              <a:rPr lang="en-US" sz="1050" b="1" spc="150" kern="0" dirty="0">
                <a:solidFill>
                  <a:srgbClr val="2E5A8C"/>
                </a:solidFill>
                <a:latin typeface="Arial" pitchFamily="34" charset="0"/>
                <a:ea typeface="Arial" pitchFamily="34" charset="-122"/>
                <a:cs typeface="Arial" pitchFamily="34" charset="-120"/>
              </a:rPr>
              <a:t>WHEN YOU SCALE</a:t>
            </a:r>
            <a:endParaRPr lang="en-US" sz="1050" dirty="0"/>
          </a:p>
        </p:txBody>
      </p:sp>
      <p:sp>
        <p:nvSpPr>
          <p:cNvPr id="25" name="Text 19"/>
          <p:cNvSpPr/>
          <p:nvPr/>
        </p:nvSpPr>
        <p:spPr>
          <a:xfrm>
            <a:off x="9171432" y="3593592"/>
            <a:ext cx="1993392" cy="365760"/>
          </a:xfrm>
          <a:prstGeom prst="rect">
            <a:avLst/>
          </a:prstGeom>
          <a:noFill/>
          <a:ln/>
        </p:spPr>
        <p:txBody>
          <a:bodyPr wrap="square" lIns="0" tIns="0" rIns="0" bIns="0" rtlCol="0" anchor="ctr"/>
          <a:lstStyle/>
          <a:p>
            <a:pPr indent="0" marL="0">
              <a:buNone/>
            </a:pPr>
            <a:r>
              <a:rPr lang="en-US" sz="1650" b="1" dirty="0">
                <a:solidFill>
                  <a:srgbClr val="121212"/>
                </a:solidFill>
                <a:latin typeface="Arial" pitchFamily="34" charset="0"/>
                <a:ea typeface="Arial" pitchFamily="34" charset="-122"/>
                <a:cs typeface="Arial" pitchFamily="34" charset="-120"/>
              </a:rPr>
              <a:t>Mix model</a:t>
            </a:r>
            <a:endParaRPr lang="en-US" sz="1650" dirty="0"/>
          </a:p>
        </p:txBody>
      </p:sp>
      <p:sp>
        <p:nvSpPr>
          <p:cNvPr id="26" name="Text 20"/>
          <p:cNvSpPr/>
          <p:nvPr/>
        </p:nvSpPr>
        <p:spPr>
          <a:xfrm>
            <a:off x="9171432" y="3977640"/>
            <a:ext cx="2039112" cy="1143000"/>
          </a:xfrm>
          <a:prstGeom prst="rect">
            <a:avLst/>
          </a:prstGeom>
          <a:noFill/>
          <a:ln/>
        </p:spPr>
        <p:txBody>
          <a:bodyPr wrap="square" lIns="0" tIns="0" rIns="0" bIns="0" rtlCol="0" anchor="ctr"/>
          <a:lstStyle/>
          <a:p>
            <a:pPr indent="0" marL="0">
              <a:lnSpc>
                <a:spcPts val="1500"/>
              </a:lnSpc>
              <a:buNone/>
            </a:pPr>
            <a:r>
              <a:rPr lang="en-US" sz="1100" dirty="0">
                <a:solidFill>
                  <a:srgbClr val="555E68"/>
                </a:solidFill>
                <a:latin typeface="Arial" pitchFamily="34" charset="0"/>
                <a:ea typeface="Arial" pitchFamily="34" charset="-122"/>
                <a:cs typeface="Arial" pitchFamily="34" charset="-120"/>
              </a:rPr>
              <a:t>Allocates across channels on marginal return, not vanity averages.</a:t>
            </a:r>
            <a:endParaRPr lang="en-US" sz="1100" dirty="0"/>
          </a:p>
        </p:txBody>
      </p:sp>
      <p:sp>
        <p:nvSpPr>
          <p:cNvPr id="27" name="Text 21"/>
          <p:cNvSpPr/>
          <p:nvPr/>
        </p:nvSpPr>
        <p:spPr>
          <a:xfrm>
            <a:off x="777240" y="5532120"/>
            <a:ext cx="10607040" cy="548640"/>
          </a:xfrm>
          <a:prstGeom prst="rect">
            <a:avLst/>
          </a:prstGeom>
          <a:noFill/>
          <a:ln/>
        </p:spPr>
        <p:txBody>
          <a:bodyPr wrap="square" lIns="0" tIns="0" rIns="0" bIns="0" rtlCol="0" anchor="ctr"/>
          <a:lstStyle/>
          <a:p>
            <a:pPr indent="0" marL="0">
              <a:lnSpc>
                <a:spcPts val="1900"/>
              </a:lnSpc>
              <a:buNone/>
            </a:pPr>
            <a:r>
              <a:rPr lang="en-US" sz="1400" b="1" dirty="0">
                <a:solidFill>
                  <a:srgbClr val="2E5A8C"/>
                </a:solidFill>
                <a:latin typeface="Arial" pitchFamily="34" charset="0"/>
                <a:ea typeface="Arial" pitchFamily="34" charset="-122"/>
                <a:cs typeface="Arial" pitchFamily="34" charset="-120"/>
              </a:rPr>
              <a:t>10–25% of efficiency is usually just sitting there, </a:t>
            </a:r>
            <a:pPr indent="0" marL="0">
              <a:lnSpc>
                <a:spcPts val="1900"/>
              </a:lnSpc>
              <a:buNone/>
            </a:pPr>
            <a:r>
              <a:rPr lang="en-US" sz="1400" dirty="0">
                <a:solidFill>
                  <a:srgbClr val="555E68"/>
                </a:solidFill>
                <a:latin typeface="Arial" pitchFamily="34" charset="0"/>
                <a:ea typeface="Arial" pitchFamily="34" charset="-122"/>
                <a:cs typeface="Arial" pitchFamily="34" charset="-120"/>
              </a:rPr>
              <a:t>freed by reallocating toward what works. Not by spending more. By spending the same money honestly.</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121212"/>
                </a:solidFill>
                <a:latin typeface="Arial" pitchFamily="34" charset="0"/>
                <a:ea typeface="Arial" pitchFamily="34" charset="-122"/>
                <a:cs typeface="Arial" pitchFamily="34" charset="-120"/>
              </a:rPr>
              <a:t>11</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960120"/>
            <a:ext cx="10607040" cy="292608"/>
          </a:xfrm>
          <a:prstGeom prst="rect">
            <a:avLst/>
          </a:prstGeom>
          <a:noFill/>
          <a:ln/>
        </p:spPr>
        <p:txBody>
          <a:bodyPr wrap="square" lIns="0" tIns="0" rIns="0" bIns="0" rtlCol="0" anchor="ctr"/>
          <a:lstStyle/>
          <a:p>
            <a:pPr indent="0" marL="0">
              <a:buNone/>
            </a:pPr>
            <a:r>
              <a:rPr lang="en-US" sz="1200" b="1" spc="300" kern="0" dirty="0">
                <a:solidFill>
                  <a:srgbClr val="2E5A8C"/>
                </a:solidFill>
                <a:latin typeface="Arial" pitchFamily="34" charset="0"/>
                <a:ea typeface="Arial" pitchFamily="34" charset="-122"/>
                <a:cs typeface="Arial" pitchFamily="34" charset="-120"/>
              </a:rPr>
              <a:t>MAKE IT REAL, ON ONE PAGE</a:t>
            </a:r>
            <a:endParaRPr lang="en-US" sz="1200" dirty="0"/>
          </a:p>
        </p:txBody>
      </p:sp>
      <p:sp>
        <p:nvSpPr>
          <p:cNvPr id="6" name="Text 4"/>
          <p:cNvSpPr/>
          <p:nvPr/>
        </p:nvSpPr>
        <p:spPr>
          <a:xfrm>
            <a:off x="777240" y="1371600"/>
            <a:ext cx="10607040" cy="822960"/>
          </a:xfrm>
          <a:prstGeom prst="rect">
            <a:avLst/>
          </a:prstGeom>
          <a:noFill/>
          <a:ln/>
        </p:spPr>
        <p:txBody>
          <a:bodyPr wrap="square" lIns="0" tIns="0" rIns="0" bIns="0" rtlCol="0" anchor="ctr"/>
          <a:lstStyle/>
          <a:p>
            <a:pPr indent="0" marL="0">
              <a:buNone/>
            </a:pPr>
            <a:r>
              <a:rPr lang="en-US" sz="3200" b="1" dirty="0">
                <a:solidFill>
                  <a:srgbClr val="121212"/>
                </a:solidFill>
                <a:latin typeface="Arial" pitchFamily="34" charset="0"/>
                <a:ea typeface="Arial" pitchFamily="34" charset="-122"/>
                <a:cs typeface="Arial" pitchFamily="34" charset="-120"/>
              </a:rPr>
              <a:t>The measurement doctrine your FD signs.</a:t>
            </a:r>
            <a:endParaRPr lang="en-US" sz="3200" dirty="0"/>
          </a:p>
        </p:txBody>
      </p:sp>
      <p:sp>
        <p:nvSpPr>
          <p:cNvPr id="7" name="Shape 5"/>
          <p:cNvSpPr/>
          <p:nvPr/>
        </p:nvSpPr>
        <p:spPr>
          <a:xfrm>
            <a:off x="777240" y="2606040"/>
            <a:ext cx="5120640" cy="1481328"/>
          </a:xfrm>
          <a:prstGeom prst="roundRect">
            <a:avLst>
              <a:gd name="adj" fmla="val 4321"/>
            </a:avLst>
          </a:prstGeom>
          <a:solidFill>
            <a:srgbClr val="F4F6F8"/>
          </a:solidFill>
          <a:ln/>
        </p:spPr>
      </p:sp>
      <p:sp>
        <p:nvSpPr>
          <p:cNvPr id="8" name="Text 6"/>
          <p:cNvSpPr/>
          <p:nvPr/>
        </p:nvSpPr>
        <p:spPr>
          <a:xfrm>
            <a:off x="1097280" y="2862072"/>
            <a:ext cx="822960" cy="457200"/>
          </a:xfrm>
          <a:prstGeom prst="rect">
            <a:avLst/>
          </a:prstGeom>
          <a:noFill/>
          <a:ln/>
        </p:spPr>
        <p:txBody>
          <a:bodyPr wrap="square" lIns="0" tIns="0" rIns="0" bIns="0" rtlCol="0" anchor="ctr"/>
          <a:lstStyle/>
          <a:p>
            <a:pPr indent="0" marL="0">
              <a:buNone/>
            </a:pPr>
            <a:r>
              <a:rPr lang="en-US" sz="2200" b="1" dirty="0">
                <a:solidFill>
                  <a:srgbClr val="2E5A8C"/>
                </a:solidFill>
                <a:latin typeface="Arial" pitchFamily="34" charset="0"/>
                <a:ea typeface="Arial" pitchFamily="34" charset="-122"/>
                <a:cs typeface="Arial" pitchFamily="34" charset="-120"/>
              </a:rPr>
              <a:t>01</a:t>
            </a:r>
            <a:endParaRPr lang="en-US" sz="2200" dirty="0"/>
          </a:p>
        </p:txBody>
      </p:sp>
      <p:sp>
        <p:nvSpPr>
          <p:cNvPr id="9" name="Text 7"/>
          <p:cNvSpPr/>
          <p:nvPr/>
        </p:nvSpPr>
        <p:spPr>
          <a:xfrm>
            <a:off x="1828800" y="2843784"/>
            <a:ext cx="3840480" cy="502920"/>
          </a:xfrm>
          <a:prstGeom prst="rect">
            <a:avLst/>
          </a:prstGeom>
          <a:noFill/>
          <a:ln/>
        </p:spPr>
        <p:txBody>
          <a:bodyPr wrap="square" lIns="0" tIns="0" rIns="0" bIns="0" rtlCol="0" anchor="ctr"/>
          <a:lstStyle/>
          <a:p>
            <a:pPr indent="0" marL="0">
              <a:lnSpc>
                <a:spcPts val="1800"/>
              </a:lnSpc>
              <a:buNone/>
            </a:pPr>
            <a:r>
              <a:rPr lang="en-US" sz="1500" b="1" dirty="0">
                <a:solidFill>
                  <a:srgbClr val="121212"/>
                </a:solidFill>
                <a:latin typeface="Arial" pitchFamily="34" charset="0"/>
                <a:ea typeface="Arial" pitchFamily="34" charset="-122"/>
                <a:cs typeface="Arial" pitchFamily="34" charset="-120"/>
              </a:rPr>
              <a:t>Which number governs which decision</a:t>
            </a:r>
            <a:endParaRPr lang="en-US" sz="1500" dirty="0"/>
          </a:p>
        </p:txBody>
      </p:sp>
      <p:sp>
        <p:nvSpPr>
          <p:cNvPr id="10" name="Text 8"/>
          <p:cNvSpPr/>
          <p:nvPr/>
        </p:nvSpPr>
        <p:spPr>
          <a:xfrm>
            <a:off x="1828800" y="3355848"/>
            <a:ext cx="3840480" cy="640080"/>
          </a:xfrm>
          <a:prstGeom prst="rect">
            <a:avLst/>
          </a:prstGeom>
          <a:noFill/>
          <a:ln/>
        </p:spPr>
        <p:txBody>
          <a:bodyPr wrap="square" lIns="0" tIns="0" rIns="0" bIns="0" rtlCol="0" anchor="ctr"/>
          <a:lstStyle/>
          <a:p>
            <a:pPr indent="0" marL="0">
              <a:lnSpc>
                <a:spcPts val="1400"/>
              </a:lnSpc>
              <a:buNone/>
            </a:pPr>
            <a:r>
              <a:rPr lang="en-US" sz="1080" dirty="0">
                <a:solidFill>
                  <a:srgbClr val="555E68"/>
                </a:solidFill>
                <a:latin typeface="Arial" pitchFamily="34" charset="0"/>
                <a:ea typeface="Arial" pitchFamily="34" charset="-122"/>
                <a:cs typeface="Arial" pitchFamily="34" charset="-120"/>
              </a:rPr>
              <a:t>ROAS for daily optimisation. MER for monthly scaling. Contribution MER and LTV for raising capital. Written down, so nobody confuses them under pressure.</a:t>
            </a:r>
            <a:endParaRPr lang="en-US" sz="1080" dirty="0"/>
          </a:p>
        </p:txBody>
      </p:sp>
      <p:sp>
        <p:nvSpPr>
          <p:cNvPr id="11" name="Shape 9"/>
          <p:cNvSpPr/>
          <p:nvPr/>
        </p:nvSpPr>
        <p:spPr>
          <a:xfrm>
            <a:off x="6291072" y="2606040"/>
            <a:ext cx="5120640" cy="1481328"/>
          </a:xfrm>
          <a:prstGeom prst="roundRect">
            <a:avLst>
              <a:gd name="adj" fmla="val 4321"/>
            </a:avLst>
          </a:prstGeom>
          <a:solidFill>
            <a:srgbClr val="F4F6F8"/>
          </a:solidFill>
          <a:ln/>
        </p:spPr>
      </p:sp>
      <p:sp>
        <p:nvSpPr>
          <p:cNvPr id="12" name="Text 10"/>
          <p:cNvSpPr/>
          <p:nvPr/>
        </p:nvSpPr>
        <p:spPr>
          <a:xfrm>
            <a:off x="6611112" y="2862072"/>
            <a:ext cx="822960" cy="457200"/>
          </a:xfrm>
          <a:prstGeom prst="rect">
            <a:avLst/>
          </a:prstGeom>
          <a:noFill/>
          <a:ln/>
        </p:spPr>
        <p:txBody>
          <a:bodyPr wrap="square" lIns="0" tIns="0" rIns="0" bIns="0" rtlCol="0" anchor="ctr"/>
          <a:lstStyle/>
          <a:p>
            <a:pPr indent="0" marL="0">
              <a:buNone/>
            </a:pPr>
            <a:r>
              <a:rPr lang="en-US" sz="2200" b="1" dirty="0">
                <a:solidFill>
                  <a:srgbClr val="2E5A8C"/>
                </a:solidFill>
                <a:latin typeface="Arial" pitchFamily="34" charset="0"/>
                <a:ea typeface="Arial" pitchFamily="34" charset="-122"/>
                <a:cs typeface="Arial" pitchFamily="34" charset="-120"/>
              </a:rPr>
              <a:t>02</a:t>
            </a:r>
            <a:endParaRPr lang="en-US" sz="2200" dirty="0"/>
          </a:p>
        </p:txBody>
      </p:sp>
      <p:sp>
        <p:nvSpPr>
          <p:cNvPr id="13" name="Text 11"/>
          <p:cNvSpPr/>
          <p:nvPr/>
        </p:nvSpPr>
        <p:spPr>
          <a:xfrm>
            <a:off x="7342632" y="2843784"/>
            <a:ext cx="3840480" cy="502920"/>
          </a:xfrm>
          <a:prstGeom prst="rect">
            <a:avLst/>
          </a:prstGeom>
          <a:noFill/>
          <a:ln/>
        </p:spPr>
        <p:txBody>
          <a:bodyPr wrap="square" lIns="0" tIns="0" rIns="0" bIns="0" rtlCol="0" anchor="ctr"/>
          <a:lstStyle/>
          <a:p>
            <a:pPr indent="0" marL="0">
              <a:lnSpc>
                <a:spcPts val="1800"/>
              </a:lnSpc>
              <a:buNone/>
            </a:pPr>
            <a:r>
              <a:rPr lang="en-US" sz="1500" b="1" dirty="0">
                <a:solidFill>
                  <a:srgbClr val="121212"/>
                </a:solidFill>
                <a:latin typeface="Arial" pitchFamily="34" charset="0"/>
                <a:ea typeface="Arial" pitchFamily="34" charset="-122"/>
                <a:cs typeface="Arial" pitchFamily="34" charset="-120"/>
              </a:rPr>
              <a:t>Your breakeven line</a:t>
            </a:r>
            <a:endParaRPr lang="en-US" sz="1500" dirty="0"/>
          </a:p>
        </p:txBody>
      </p:sp>
      <p:sp>
        <p:nvSpPr>
          <p:cNvPr id="14" name="Text 12"/>
          <p:cNvSpPr/>
          <p:nvPr/>
        </p:nvSpPr>
        <p:spPr>
          <a:xfrm>
            <a:off x="7342632" y="3355848"/>
            <a:ext cx="3840480" cy="640080"/>
          </a:xfrm>
          <a:prstGeom prst="rect">
            <a:avLst/>
          </a:prstGeom>
          <a:noFill/>
          <a:ln/>
        </p:spPr>
        <p:txBody>
          <a:bodyPr wrap="square" lIns="0" tIns="0" rIns="0" bIns="0" rtlCol="0" anchor="ctr"/>
          <a:lstStyle/>
          <a:p>
            <a:pPr indent="0" marL="0">
              <a:lnSpc>
                <a:spcPts val="1400"/>
              </a:lnSpc>
              <a:buNone/>
            </a:pPr>
            <a:r>
              <a:rPr lang="en-US" sz="1080" dirty="0">
                <a:solidFill>
                  <a:srgbClr val="555E68"/>
                </a:solidFill>
                <a:latin typeface="Arial" pitchFamily="34" charset="0"/>
                <a:ea typeface="Arial" pitchFamily="34" charset="-122"/>
                <a:cs typeface="Arial" pitchFamily="34" charset="-120"/>
              </a:rPr>
              <a:t>Breakeven MER from your real contribution margin, drawn where everyone can see the point a pound of spend stops making money.</a:t>
            </a:r>
            <a:endParaRPr lang="en-US" sz="1080" dirty="0"/>
          </a:p>
        </p:txBody>
      </p:sp>
      <p:sp>
        <p:nvSpPr>
          <p:cNvPr id="15" name="Shape 13"/>
          <p:cNvSpPr/>
          <p:nvPr/>
        </p:nvSpPr>
        <p:spPr>
          <a:xfrm>
            <a:off x="777240" y="4361688"/>
            <a:ext cx="5120640" cy="1481328"/>
          </a:xfrm>
          <a:prstGeom prst="roundRect">
            <a:avLst>
              <a:gd name="adj" fmla="val 4321"/>
            </a:avLst>
          </a:prstGeom>
          <a:solidFill>
            <a:srgbClr val="F4F6F8"/>
          </a:solidFill>
          <a:ln/>
        </p:spPr>
      </p:sp>
      <p:sp>
        <p:nvSpPr>
          <p:cNvPr id="16" name="Text 14"/>
          <p:cNvSpPr/>
          <p:nvPr/>
        </p:nvSpPr>
        <p:spPr>
          <a:xfrm>
            <a:off x="1097280" y="4617720"/>
            <a:ext cx="822960" cy="457200"/>
          </a:xfrm>
          <a:prstGeom prst="rect">
            <a:avLst/>
          </a:prstGeom>
          <a:noFill/>
          <a:ln/>
        </p:spPr>
        <p:txBody>
          <a:bodyPr wrap="square" lIns="0" tIns="0" rIns="0" bIns="0" rtlCol="0" anchor="ctr"/>
          <a:lstStyle/>
          <a:p>
            <a:pPr indent="0" marL="0">
              <a:buNone/>
            </a:pPr>
            <a:r>
              <a:rPr lang="en-US" sz="2200" b="1" dirty="0">
                <a:solidFill>
                  <a:srgbClr val="2E5A8C"/>
                </a:solidFill>
                <a:latin typeface="Arial" pitchFamily="34" charset="0"/>
                <a:ea typeface="Arial" pitchFamily="34" charset="-122"/>
                <a:cs typeface="Arial" pitchFamily="34" charset="-120"/>
              </a:rPr>
              <a:t>03</a:t>
            </a:r>
            <a:endParaRPr lang="en-US" sz="2200" dirty="0"/>
          </a:p>
        </p:txBody>
      </p:sp>
      <p:sp>
        <p:nvSpPr>
          <p:cNvPr id="17" name="Text 15"/>
          <p:cNvSpPr/>
          <p:nvPr/>
        </p:nvSpPr>
        <p:spPr>
          <a:xfrm>
            <a:off x="1828800" y="4599432"/>
            <a:ext cx="3840480" cy="502920"/>
          </a:xfrm>
          <a:prstGeom prst="rect">
            <a:avLst/>
          </a:prstGeom>
          <a:noFill/>
          <a:ln/>
        </p:spPr>
        <p:txBody>
          <a:bodyPr wrap="square" lIns="0" tIns="0" rIns="0" bIns="0" rtlCol="0" anchor="ctr"/>
          <a:lstStyle/>
          <a:p>
            <a:pPr indent="0" marL="0">
              <a:lnSpc>
                <a:spcPts val="1800"/>
              </a:lnSpc>
              <a:buNone/>
            </a:pPr>
            <a:r>
              <a:rPr lang="en-US" sz="1500" b="1" dirty="0">
                <a:solidFill>
                  <a:srgbClr val="121212"/>
                </a:solidFill>
                <a:latin typeface="Arial" pitchFamily="34" charset="0"/>
                <a:ea typeface="Arial" pitchFamily="34" charset="-122"/>
                <a:cs typeface="Arial" pitchFamily="34" charset="-120"/>
              </a:rPr>
              <a:t>Your testing cadence</a:t>
            </a:r>
            <a:endParaRPr lang="en-US" sz="1500" dirty="0"/>
          </a:p>
        </p:txBody>
      </p:sp>
      <p:sp>
        <p:nvSpPr>
          <p:cNvPr id="18" name="Text 16"/>
          <p:cNvSpPr/>
          <p:nvPr/>
        </p:nvSpPr>
        <p:spPr>
          <a:xfrm>
            <a:off x="1828800" y="5111496"/>
            <a:ext cx="3840480" cy="640080"/>
          </a:xfrm>
          <a:prstGeom prst="rect">
            <a:avLst/>
          </a:prstGeom>
          <a:noFill/>
          <a:ln/>
        </p:spPr>
        <p:txBody>
          <a:bodyPr wrap="square" lIns="0" tIns="0" rIns="0" bIns="0" rtlCol="0" anchor="ctr"/>
          <a:lstStyle/>
          <a:p>
            <a:pPr indent="0" marL="0">
              <a:lnSpc>
                <a:spcPts val="1400"/>
              </a:lnSpc>
              <a:buNone/>
            </a:pPr>
            <a:r>
              <a:rPr lang="en-US" sz="1080" dirty="0">
                <a:solidFill>
                  <a:srgbClr val="555E68"/>
                </a:solidFill>
                <a:latin typeface="Arial" pitchFamily="34" charset="0"/>
                <a:ea typeface="Arial" pitchFamily="34" charset="-122"/>
                <a:cs typeface="Arial" pitchFamily="34" charset="-120"/>
              </a:rPr>
              <a:t>Which channels get an incrementality test, how often, and that the result updates the doctrine. Not a one-time audit.</a:t>
            </a:r>
            <a:endParaRPr lang="en-US" sz="1080" dirty="0"/>
          </a:p>
        </p:txBody>
      </p:sp>
      <p:sp>
        <p:nvSpPr>
          <p:cNvPr id="19" name="Shape 17"/>
          <p:cNvSpPr/>
          <p:nvPr/>
        </p:nvSpPr>
        <p:spPr>
          <a:xfrm>
            <a:off x="6291072" y="4361688"/>
            <a:ext cx="5120640" cy="1481328"/>
          </a:xfrm>
          <a:prstGeom prst="roundRect">
            <a:avLst>
              <a:gd name="adj" fmla="val 4321"/>
            </a:avLst>
          </a:prstGeom>
          <a:solidFill>
            <a:srgbClr val="121212"/>
          </a:solidFill>
          <a:ln/>
        </p:spPr>
      </p:sp>
      <p:sp>
        <p:nvSpPr>
          <p:cNvPr id="20" name="Text 18"/>
          <p:cNvSpPr/>
          <p:nvPr/>
        </p:nvSpPr>
        <p:spPr>
          <a:xfrm>
            <a:off x="6611112" y="4617720"/>
            <a:ext cx="822960" cy="457200"/>
          </a:xfrm>
          <a:prstGeom prst="rect">
            <a:avLst/>
          </a:prstGeom>
          <a:noFill/>
          <a:ln/>
        </p:spPr>
        <p:txBody>
          <a:bodyPr wrap="square" lIns="0" tIns="0" rIns="0" bIns="0" rtlCol="0" anchor="ctr"/>
          <a:lstStyle/>
          <a:p>
            <a:pPr indent="0" marL="0">
              <a:buNone/>
            </a:pPr>
            <a:r>
              <a:rPr lang="en-US" sz="2200" b="1" dirty="0">
                <a:solidFill>
                  <a:srgbClr val="C9D2DC"/>
                </a:solidFill>
                <a:latin typeface="Arial" pitchFamily="34" charset="0"/>
                <a:ea typeface="Arial" pitchFamily="34" charset="-122"/>
                <a:cs typeface="Arial" pitchFamily="34" charset="-120"/>
              </a:rPr>
              <a:t>04</a:t>
            </a:r>
            <a:endParaRPr lang="en-US" sz="2200" dirty="0"/>
          </a:p>
        </p:txBody>
      </p:sp>
      <p:sp>
        <p:nvSpPr>
          <p:cNvPr id="21" name="Text 19"/>
          <p:cNvSpPr/>
          <p:nvPr/>
        </p:nvSpPr>
        <p:spPr>
          <a:xfrm>
            <a:off x="7342632" y="4599432"/>
            <a:ext cx="3840480" cy="502920"/>
          </a:xfrm>
          <a:prstGeom prst="rect">
            <a:avLst/>
          </a:prstGeom>
          <a:noFill/>
          <a:ln/>
        </p:spPr>
        <p:txBody>
          <a:bodyPr wrap="square" lIns="0" tIns="0" rIns="0" bIns="0" rtlCol="0" anchor="ctr"/>
          <a:lstStyle/>
          <a:p>
            <a:pPr indent="0" marL="0">
              <a:lnSpc>
                <a:spcPts val="1800"/>
              </a:lnSpc>
              <a:buNone/>
            </a:pPr>
            <a:r>
              <a:rPr lang="en-US" sz="1500" b="1" dirty="0">
                <a:solidFill>
                  <a:srgbClr val="FFFFFF"/>
                </a:solidFill>
                <a:latin typeface="Arial" pitchFamily="34" charset="0"/>
                <a:ea typeface="Arial" pitchFamily="34" charset="-122"/>
                <a:cs typeface="Arial" pitchFamily="34" charset="-120"/>
              </a:rPr>
              <a:t>Who owns the number</a:t>
            </a:r>
            <a:endParaRPr lang="en-US" sz="1500" dirty="0"/>
          </a:p>
        </p:txBody>
      </p:sp>
      <p:sp>
        <p:nvSpPr>
          <p:cNvPr id="22" name="Text 20"/>
          <p:cNvSpPr/>
          <p:nvPr/>
        </p:nvSpPr>
        <p:spPr>
          <a:xfrm>
            <a:off x="7342632" y="5111496"/>
            <a:ext cx="3840480" cy="640080"/>
          </a:xfrm>
          <a:prstGeom prst="rect">
            <a:avLst/>
          </a:prstGeom>
          <a:noFill/>
          <a:ln/>
        </p:spPr>
        <p:txBody>
          <a:bodyPr wrap="square" lIns="0" tIns="0" rIns="0" bIns="0" rtlCol="0" anchor="ctr"/>
          <a:lstStyle/>
          <a:p>
            <a:pPr indent="0" marL="0">
              <a:lnSpc>
                <a:spcPts val="1400"/>
              </a:lnSpc>
              <a:buNone/>
            </a:pPr>
            <a:r>
              <a:rPr lang="en-US" sz="1080" dirty="0">
                <a:solidFill>
                  <a:srgbClr val="C8D0DA"/>
                </a:solidFill>
                <a:latin typeface="Arial" pitchFamily="34" charset="0"/>
                <a:ea typeface="Arial" pitchFamily="34" charset="-122"/>
                <a:cs typeface="Arial" pitchFamily="34" charset="-120"/>
              </a:rPr>
              <a:t>One person, not a committee, accountable for the integrity of the measurement.</a:t>
            </a:r>
            <a:endParaRPr lang="en-US" sz="1080" dirty="0"/>
          </a:p>
        </p:txBody>
      </p:sp>
      <p:sp>
        <p:nvSpPr>
          <p:cNvPr id="23" name="Text 21"/>
          <p:cNvSpPr/>
          <p:nvPr/>
        </p:nvSpPr>
        <p:spPr>
          <a:xfrm>
            <a:off x="777240" y="5943600"/>
            <a:ext cx="10607040" cy="320040"/>
          </a:xfrm>
          <a:prstGeom prst="rect">
            <a:avLst/>
          </a:prstGeom>
          <a:noFill/>
          <a:ln/>
        </p:spPr>
        <p:txBody>
          <a:bodyPr wrap="square" lIns="0" tIns="0" rIns="0" bIns="0" rtlCol="0" anchor="ctr"/>
          <a:lstStyle/>
          <a:p>
            <a:pPr indent="0" marL="0">
              <a:buNone/>
            </a:pPr>
            <a:r>
              <a:rPr lang="en-US" sz="1300" i="1" dirty="0">
                <a:solidFill>
                  <a:srgbClr val="2E5A8C"/>
                </a:solidFill>
                <a:latin typeface="Arial" pitchFamily="34" charset="0"/>
                <a:ea typeface="Arial" pitchFamily="34" charset="-122"/>
                <a:cs typeface="Arial" pitchFamily="34" charset="-120"/>
              </a:rPr>
              <a:t>Trust isn't a better number. It's a number with its homework shown.</a:t>
            </a:r>
            <a:endParaRPr lang="en-US" sz="13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21212"/>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FFFFFF"/>
                </a:solidFill>
                <a:latin typeface="Arial" pitchFamily="34" charset="0"/>
                <a:ea typeface="Arial" pitchFamily="34" charset="-122"/>
                <a:cs typeface="Arial" pitchFamily="34" charset="-120"/>
              </a:rPr>
              <a:t>12</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1600200"/>
            <a:ext cx="10058400" cy="365760"/>
          </a:xfrm>
          <a:prstGeom prst="rect">
            <a:avLst/>
          </a:prstGeom>
          <a:noFill/>
          <a:ln/>
        </p:spPr>
        <p:txBody>
          <a:bodyPr wrap="square" lIns="0" tIns="0" rIns="0" bIns="0" rtlCol="0" anchor="ctr"/>
          <a:lstStyle/>
          <a:p>
            <a:pPr indent="0" marL="0">
              <a:buNone/>
            </a:pPr>
            <a:r>
              <a:rPr lang="en-US" sz="1400" b="1" spc="200" kern="0" dirty="0">
                <a:solidFill>
                  <a:srgbClr val="C9D2DC"/>
                </a:solidFill>
                <a:latin typeface="Arial" pitchFamily="34" charset="0"/>
                <a:ea typeface="Arial" pitchFamily="34" charset="-122"/>
                <a:cs typeface="Arial" pitchFamily="34" charset="-120"/>
              </a:rPr>
              <a:t>The whole talk, in one line.</a:t>
            </a:r>
            <a:endParaRPr lang="en-US" sz="1400" dirty="0"/>
          </a:p>
        </p:txBody>
      </p:sp>
      <p:sp>
        <p:nvSpPr>
          <p:cNvPr id="6" name="Text 4"/>
          <p:cNvSpPr/>
          <p:nvPr/>
        </p:nvSpPr>
        <p:spPr>
          <a:xfrm>
            <a:off x="777240" y="2103120"/>
            <a:ext cx="10789920" cy="1828800"/>
          </a:xfrm>
          <a:prstGeom prst="rect">
            <a:avLst/>
          </a:prstGeom>
          <a:noFill/>
          <a:ln/>
        </p:spPr>
        <p:txBody>
          <a:bodyPr wrap="square" lIns="0" tIns="0" rIns="0" bIns="0" rtlCol="0" anchor="ctr"/>
          <a:lstStyle/>
          <a:p>
            <a:pPr indent="0" marL="0">
              <a:lnSpc>
                <a:spcPts val="6000"/>
              </a:lnSpc>
              <a:buNone/>
            </a:pPr>
            <a:r>
              <a:rPr lang="en-US" sz="5800" b="1" dirty="0">
                <a:solidFill>
                  <a:srgbClr val="FFFFFF"/>
                </a:solidFill>
                <a:latin typeface="Arial" pitchFamily="34" charset="0"/>
                <a:ea typeface="Arial" pitchFamily="34" charset="-122"/>
                <a:cs typeface="Arial" pitchFamily="34" charset="-120"/>
              </a:rPr>
              <a:t>Stop optimising to a</a:t>
            </a:r>
            <a:endParaRPr lang="en-US" sz="5800" dirty="0"/>
          </a:p>
          <a:p>
            <a:pPr indent="0" marL="0">
              <a:lnSpc>
                <a:spcPts val="6000"/>
              </a:lnSpc>
              <a:buNone/>
            </a:pPr>
            <a:r>
              <a:rPr lang="en-US" sz="5800" b="1" dirty="0">
                <a:solidFill>
                  <a:srgbClr val="FFFFFF"/>
                </a:solidFill>
                <a:latin typeface="Arial" pitchFamily="34" charset="0"/>
                <a:ea typeface="Arial" pitchFamily="34" charset="-122"/>
                <a:cs typeface="Arial" pitchFamily="34" charset="-120"/>
              </a:rPr>
              <a:t>number that lies.</a:t>
            </a:r>
            <a:endParaRPr lang="en-US" sz="5800" dirty="0"/>
          </a:p>
        </p:txBody>
      </p:sp>
      <p:sp>
        <p:nvSpPr>
          <p:cNvPr id="7" name="Text 5"/>
          <p:cNvSpPr/>
          <p:nvPr/>
        </p:nvSpPr>
        <p:spPr>
          <a:xfrm>
            <a:off x="777240" y="4297680"/>
            <a:ext cx="10058400" cy="1097280"/>
          </a:xfrm>
          <a:prstGeom prst="rect">
            <a:avLst/>
          </a:prstGeom>
          <a:noFill/>
          <a:ln/>
        </p:spPr>
        <p:txBody>
          <a:bodyPr wrap="square" lIns="0" tIns="0" rIns="0" bIns="0" rtlCol="0" anchor="ctr"/>
          <a:lstStyle/>
          <a:p>
            <a:pPr indent="0" marL="0">
              <a:lnSpc>
                <a:spcPts val="2400"/>
              </a:lnSpc>
              <a:buNone/>
            </a:pPr>
            <a:r>
              <a:rPr lang="en-US" sz="1700" dirty="0">
                <a:solidFill>
                  <a:srgbClr val="B9C2CC"/>
                </a:solidFill>
                <a:latin typeface="Arial" pitchFamily="34" charset="0"/>
                <a:ea typeface="Arial" pitchFamily="34" charset="-122"/>
                <a:cs typeface="Arial" pitchFamily="34" charset="-120"/>
              </a:rPr>
              <a:t>Triangulate the flattering numbers against the money that actually arrived, and the one test they can't fake: what happens when you turn the spend off. Your marketing gets more efficient, and the person who controls the budget finally believes you.</a:t>
            </a:r>
            <a:endParaRPr lang="en-US" sz="1700" dirty="0"/>
          </a:p>
        </p:txBody>
      </p:sp>
      <p:sp>
        <p:nvSpPr>
          <p:cNvPr id="8" name="Text 6"/>
          <p:cNvSpPr/>
          <p:nvPr/>
        </p:nvSpPr>
        <p:spPr>
          <a:xfrm>
            <a:off x="777240" y="5623560"/>
            <a:ext cx="10607040" cy="365760"/>
          </a:xfrm>
          <a:prstGeom prst="rect">
            <a:avLst/>
          </a:prstGeom>
          <a:noFill/>
          <a:ln/>
        </p:spPr>
        <p:txBody>
          <a:bodyPr wrap="square" lIns="0" tIns="0" rIns="0" bIns="0" rtlCol="0" anchor="ctr"/>
          <a:lstStyle/>
          <a:p>
            <a:pPr indent="0" marL="0">
              <a:buNone/>
            </a:pPr>
            <a:r>
              <a:rPr lang="en-US" sz="1500" b="1" dirty="0">
                <a:solidFill>
                  <a:srgbClr val="FFFFFF"/>
                </a:solidFill>
                <a:latin typeface="Arial" pitchFamily="34" charset="0"/>
                <a:ea typeface="Arial" pitchFamily="34" charset="-122"/>
                <a:cs typeface="Arial" pitchFamily="34" charset="-120"/>
              </a:rPr>
              <a:t>Tom Goodwin</a:t>
            </a:r>
            <a:pPr indent="0" marL="0">
              <a:buNone/>
            </a:pPr>
            <a:r>
              <a:rPr lang="en-US" sz="1500" dirty="0">
                <a:solidFill>
                  <a:srgbClr val="9AA3AE"/>
                </a:solidFill>
                <a:latin typeface="Arial" pitchFamily="34" charset="0"/>
                <a:ea typeface="Arial" pitchFamily="34" charset="-122"/>
                <a:cs typeface="Arial" pitchFamily="34" charset="-120"/>
              </a:rPr>
              <a:t>   ·   Founder, GAMEPLAN.   ·   </a:t>
            </a:r>
            <a:pPr indent="0" marL="0">
              <a:buNone/>
            </a:pPr>
            <a:r>
              <a:rPr lang="en-US" sz="1500" b="1" dirty="0">
                <a:solidFill>
                  <a:srgbClr val="C9D2DC"/>
                </a:solidFill>
                <a:latin typeface="Arial" pitchFamily="34" charset="0"/>
                <a:ea typeface="Arial" pitchFamily="34" charset="-122"/>
                <a:cs typeface="Arial" pitchFamily="34" charset="-120"/>
              </a:rPr>
              <a:t>tomgoodwin.london/speaking</a:t>
            </a:r>
            <a:endParaRPr lang="en-US" sz="1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121212"/>
                </a:solidFill>
                <a:latin typeface="Arial" pitchFamily="34" charset="0"/>
                <a:ea typeface="Arial" pitchFamily="34" charset="-122"/>
                <a:cs typeface="Arial" pitchFamily="34" charset="-120"/>
              </a:rPr>
              <a:t>02</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960120"/>
            <a:ext cx="10607040" cy="292608"/>
          </a:xfrm>
          <a:prstGeom prst="rect">
            <a:avLst/>
          </a:prstGeom>
          <a:noFill/>
          <a:ln/>
        </p:spPr>
        <p:txBody>
          <a:bodyPr wrap="square" lIns="0" tIns="0" rIns="0" bIns="0" rtlCol="0" anchor="ctr"/>
          <a:lstStyle/>
          <a:p>
            <a:pPr indent="0" marL="0">
              <a:buNone/>
            </a:pPr>
            <a:r>
              <a:rPr lang="en-US" sz="1200" b="1" spc="300" kern="0" dirty="0">
                <a:solidFill>
                  <a:srgbClr val="2E5A8C"/>
                </a:solidFill>
                <a:latin typeface="Arial" pitchFamily="34" charset="0"/>
                <a:ea typeface="Arial" pitchFamily="34" charset="-122"/>
                <a:cs typeface="Arial" pitchFamily="34" charset="-120"/>
              </a:rPr>
              <a:t>THE MOST EXPENSIVE LIE IN MARKETING</a:t>
            </a:r>
            <a:endParaRPr lang="en-US" sz="1200" dirty="0"/>
          </a:p>
        </p:txBody>
      </p:sp>
      <p:sp>
        <p:nvSpPr>
          <p:cNvPr id="6" name="Text 4"/>
          <p:cNvSpPr/>
          <p:nvPr/>
        </p:nvSpPr>
        <p:spPr>
          <a:xfrm>
            <a:off x="777240" y="1371600"/>
            <a:ext cx="10607040" cy="1280160"/>
          </a:xfrm>
          <a:prstGeom prst="rect">
            <a:avLst/>
          </a:prstGeom>
          <a:noFill/>
          <a:ln/>
        </p:spPr>
        <p:txBody>
          <a:bodyPr wrap="square" lIns="0" tIns="0" rIns="0" bIns="0" rtlCol="0" anchor="ctr"/>
          <a:lstStyle/>
          <a:p>
            <a:pPr indent="0" marL="0">
              <a:lnSpc>
                <a:spcPts val="3900"/>
              </a:lnSpc>
              <a:buNone/>
            </a:pPr>
            <a:r>
              <a:rPr lang="en-US" sz="3300" b="1" dirty="0">
                <a:solidFill>
                  <a:srgbClr val="121212"/>
                </a:solidFill>
                <a:latin typeface="Arial" pitchFamily="34" charset="0"/>
                <a:ea typeface="Arial" pitchFamily="34" charset="-122"/>
                <a:cs typeface="Arial" pitchFamily="34" charset="-120"/>
              </a:rPr>
              <a:t>The platforms claim more sales</a:t>
            </a:r>
            <a:endParaRPr lang="en-US" sz="3300" dirty="0"/>
          </a:p>
          <a:p>
            <a:pPr indent="0" marL="0">
              <a:lnSpc>
                <a:spcPts val="3900"/>
              </a:lnSpc>
              <a:buNone/>
            </a:pPr>
            <a:r>
              <a:rPr lang="en-US" sz="3300" b="1" dirty="0">
                <a:solidFill>
                  <a:srgbClr val="121212"/>
                </a:solidFill>
                <a:latin typeface="Arial" pitchFamily="34" charset="0"/>
                <a:ea typeface="Arial" pitchFamily="34" charset="-122"/>
                <a:cs typeface="Arial" pitchFamily="34" charset="-120"/>
              </a:rPr>
              <a:t>than your business actually made.</a:t>
            </a:r>
            <a:endParaRPr lang="en-US" sz="3300" dirty="0"/>
          </a:p>
        </p:txBody>
      </p:sp>
      <p:sp>
        <p:nvSpPr>
          <p:cNvPr id="7" name="Text 5"/>
          <p:cNvSpPr/>
          <p:nvPr/>
        </p:nvSpPr>
        <p:spPr>
          <a:xfrm>
            <a:off x="777240" y="3063240"/>
            <a:ext cx="4937760" cy="1280160"/>
          </a:xfrm>
          <a:prstGeom prst="rect">
            <a:avLst/>
          </a:prstGeom>
          <a:noFill/>
          <a:ln/>
        </p:spPr>
        <p:txBody>
          <a:bodyPr wrap="square" lIns="0" tIns="0" rIns="0" bIns="0" rtlCol="0" anchor="ctr"/>
          <a:lstStyle/>
          <a:p>
            <a:pPr indent="0" marL="0">
              <a:buNone/>
            </a:pPr>
            <a:r>
              <a:rPr lang="en-US" sz="9600" b="1" dirty="0">
                <a:solidFill>
                  <a:srgbClr val="121212"/>
                </a:solidFill>
                <a:latin typeface="Arial" pitchFamily="34" charset="0"/>
                <a:ea typeface="Arial" pitchFamily="34" charset="-122"/>
                <a:cs typeface="Arial" pitchFamily="34" charset="-120"/>
              </a:rPr>
              <a:t>2.3x</a:t>
            </a:r>
            <a:endParaRPr lang="en-US" sz="9600" dirty="0"/>
          </a:p>
        </p:txBody>
      </p:sp>
      <p:sp>
        <p:nvSpPr>
          <p:cNvPr id="8" name="Text 6"/>
          <p:cNvSpPr/>
          <p:nvPr/>
        </p:nvSpPr>
        <p:spPr>
          <a:xfrm>
            <a:off x="822960" y="4434840"/>
            <a:ext cx="4846320" cy="1005840"/>
          </a:xfrm>
          <a:prstGeom prst="rect">
            <a:avLst/>
          </a:prstGeom>
          <a:noFill/>
          <a:ln/>
        </p:spPr>
        <p:txBody>
          <a:bodyPr wrap="square" lIns="0" tIns="0" rIns="0" bIns="0" rtlCol="0" anchor="ctr"/>
          <a:lstStyle/>
          <a:p>
            <a:pPr indent="0" marL="0">
              <a:lnSpc>
                <a:spcPts val="2200"/>
              </a:lnSpc>
              <a:buNone/>
            </a:pPr>
            <a:r>
              <a:rPr lang="en-US" sz="1650" dirty="0">
                <a:solidFill>
                  <a:srgbClr val="555E68"/>
                </a:solidFill>
                <a:latin typeface="Arial" pitchFamily="34" charset="0"/>
                <a:ea typeface="Arial" pitchFamily="34" charset="-122"/>
                <a:cs typeface="Arial" pitchFamily="34" charset="-120"/>
              </a:rPr>
              <a:t>average amount by which the major platforms overstate their true incremental return.</a:t>
            </a:r>
            <a:endParaRPr lang="en-US" sz="1650" dirty="0"/>
          </a:p>
        </p:txBody>
      </p:sp>
      <p:sp>
        <p:nvSpPr>
          <p:cNvPr id="9" name="Text 7"/>
          <p:cNvSpPr/>
          <p:nvPr/>
        </p:nvSpPr>
        <p:spPr>
          <a:xfrm>
            <a:off x="6675120" y="3063240"/>
            <a:ext cx="4937760" cy="1280160"/>
          </a:xfrm>
          <a:prstGeom prst="rect">
            <a:avLst/>
          </a:prstGeom>
          <a:noFill/>
          <a:ln/>
        </p:spPr>
        <p:txBody>
          <a:bodyPr wrap="square" lIns="0" tIns="0" rIns="0" bIns="0" rtlCol="0" anchor="ctr"/>
          <a:lstStyle/>
          <a:p>
            <a:pPr indent="0" marL="0">
              <a:buNone/>
            </a:pPr>
            <a:r>
              <a:rPr lang="en-US" sz="9600" b="1" dirty="0">
                <a:solidFill>
                  <a:srgbClr val="2E5A8C"/>
                </a:solidFill>
                <a:latin typeface="Arial" pitchFamily="34" charset="0"/>
                <a:ea typeface="Arial" pitchFamily="34" charset="-122"/>
                <a:cs typeface="Arial" pitchFamily="34" charset="-120"/>
              </a:rPr>
              <a:t>92%</a:t>
            </a:r>
            <a:endParaRPr lang="en-US" sz="9600" dirty="0"/>
          </a:p>
        </p:txBody>
      </p:sp>
      <p:sp>
        <p:nvSpPr>
          <p:cNvPr id="10" name="Text 8"/>
          <p:cNvSpPr/>
          <p:nvPr/>
        </p:nvSpPr>
        <p:spPr>
          <a:xfrm>
            <a:off x="6720840" y="4434840"/>
            <a:ext cx="4846320" cy="1005840"/>
          </a:xfrm>
          <a:prstGeom prst="rect">
            <a:avLst/>
          </a:prstGeom>
          <a:noFill/>
          <a:ln/>
        </p:spPr>
        <p:txBody>
          <a:bodyPr wrap="square" lIns="0" tIns="0" rIns="0" bIns="0" rtlCol="0" anchor="ctr"/>
          <a:lstStyle/>
          <a:p>
            <a:pPr indent="0" marL="0">
              <a:lnSpc>
                <a:spcPts val="2200"/>
              </a:lnSpc>
              <a:buNone/>
            </a:pPr>
            <a:r>
              <a:rPr lang="en-US" sz="1650" dirty="0">
                <a:solidFill>
                  <a:srgbClr val="555E68"/>
                </a:solidFill>
                <a:latin typeface="Arial" pitchFamily="34" charset="0"/>
                <a:ea typeface="Arial" pitchFamily="34" charset="-122"/>
                <a:cs typeface="Arial" pitchFamily="34" charset="-120"/>
              </a:rPr>
              <a:t>of 200+ ecommerce brands had platform-reported revenue exceeding their actual revenue.</a:t>
            </a:r>
            <a:endParaRPr lang="en-US" sz="1650" dirty="0"/>
          </a:p>
        </p:txBody>
      </p:sp>
      <p:sp>
        <p:nvSpPr>
          <p:cNvPr id="11" name="Text 9"/>
          <p:cNvSpPr/>
          <p:nvPr/>
        </p:nvSpPr>
        <p:spPr>
          <a:xfrm>
            <a:off x="777240" y="5943600"/>
            <a:ext cx="10607040" cy="502920"/>
          </a:xfrm>
          <a:prstGeom prst="rect">
            <a:avLst/>
          </a:prstGeom>
          <a:noFill/>
          <a:ln/>
        </p:spPr>
        <p:txBody>
          <a:bodyPr wrap="square" lIns="0" tIns="0" rIns="0" bIns="0" rtlCol="0" anchor="ctr"/>
          <a:lstStyle/>
          <a:p>
            <a:pPr indent="0" marL="0">
              <a:lnSpc>
                <a:spcPts val="1400"/>
              </a:lnSpc>
              <a:buNone/>
            </a:pPr>
            <a:r>
              <a:rPr lang="en-US" sz="1050" i="1" dirty="0">
                <a:solidFill>
                  <a:srgbClr val="9AA3AE"/>
                </a:solidFill>
                <a:latin typeface="Arial" pitchFamily="34" charset="0"/>
                <a:ea typeface="Arial" pitchFamily="34" charset="-122"/>
                <a:cs typeface="Arial" pitchFamily="34" charset="-120"/>
              </a:rPr>
              <a:t>Add up what Meta, Google and TikTok each claim, and you get a number bigger than the money that reached the bank. You cannot add ROAS across platforms. Source: independent incrementality studies; Northbeam, 2025.</a:t>
            </a:r>
            <a:endParaRPr lang="en-US" sz="10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121212"/>
                </a:solidFill>
                <a:latin typeface="Arial" pitchFamily="34" charset="0"/>
                <a:ea typeface="Arial" pitchFamily="34" charset="-122"/>
                <a:cs typeface="Arial" pitchFamily="34" charset="-120"/>
              </a:rPr>
              <a:t>03</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960120"/>
            <a:ext cx="10607040" cy="292608"/>
          </a:xfrm>
          <a:prstGeom prst="rect">
            <a:avLst/>
          </a:prstGeom>
          <a:noFill/>
          <a:ln/>
        </p:spPr>
        <p:txBody>
          <a:bodyPr wrap="square" lIns="0" tIns="0" rIns="0" bIns="0" rtlCol="0" anchor="ctr"/>
          <a:lstStyle/>
          <a:p>
            <a:pPr indent="0" marL="0">
              <a:buNone/>
            </a:pPr>
            <a:r>
              <a:rPr lang="en-US" sz="1200" b="1" spc="300" kern="0" dirty="0">
                <a:solidFill>
                  <a:srgbClr val="2E5A8C"/>
                </a:solidFill>
                <a:latin typeface="Arial" pitchFamily="34" charset="0"/>
                <a:ea typeface="Arial" pitchFamily="34" charset="-122"/>
                <a:cs typeface="Arial" pitchFamily="34" charset="-120"/>
              </a:rPr>
              <a:t>IT ISN'T MALICE. IT'S THE BUSINESS MODEL.</a:t>
            </a:r>
            <a:endParaRPr lang="en-US" sz="1200" dirty="0"/>
          </a:p>
        </p:txBody>
      </p:sp>
      <p:sp>
        <p:nvSpPr>
          <p:cNvPr id="6" name="Text 4"/>
          <p:cNvSpPr/>
          <p:nvPr/>
        </p:nvSpPr>
        <p:spPr>
          <a:xfrm>
            <a:off x="777240" y="1371600"/>
            <a:ext cx="10607040" cy="1188720"/>
          </a:xfrm>
          <a:prstGeom prst="rect">
            <a:avLst/>
          </a:prstGeom>
          <a:noFill/>
          <a:ln/>
        </p:spPr>
        <p:txBody>
          <a:bodyPr wrap="square" lIns="0" tIns="0" rIns="0" bIns="0" rtlCol="0" anchor="ctr"/>
          <a:lstStyle/>
          <a:p>
            <a:pPr indent="0" marL="0">
              <a:lnSpc>
                <a:spcPts val="3800"/>
              </a:lnSpc>
              <a:buNone/>
            </a:pPr>
            <a:r>
              <a:rPr lang="en-US" sz="3200" b="1" dirty="0">
                <a:solidFill>
                  <a:srgbClr val="121212"/>
                </a:solidFill>
                <a:latin typeface="Arial" pitchFamily="34" charset="0"/>
                <a:ea typeface="Arial" pitchFamily="34" charset="-122"/>
                <a:cs typeface="Arial" pitchFamily="34" charset="-120"/>
              </a:rPr>
              <a:t>The platform claims the sale.</a:t>
            </a:r>
            <a:endParaRPr lang="en-US" sz="3200" dirty="0"/>
          </a:p>
          <a:p>
            <a:pPr indent="0" marL="0">
              <a:lnSpc>
                <a:spcPts val="3800"/>
              </a:lnSpc>
              <a:buNone/>
            </a:pPr>
            <a:r>
              <a:rPr lang="en-US" sz="3200" b="1" dirty="0">
                <a:solidFill>
                  <a:srgbClr val="121212"/>
                </a:solidFill>
                <a:latin typeface="Arial" pitchFamily="34" charset="0"/>
                <a:ea typeface="Arial" pitchFamily="34" charset="-122"/>
                <a:cs typeface="Arial" pitchFamily="34" charset="-120"/>
              </a:rPr>
              <a:t>You mistook it for the cause.</a:t>
            </a:r>
            <a:endParaRPr lang="en-US" sz="3200" dirty="0"/>
          </a:p>
        </p:txBody>
      </p:sp>
      <p:sp>
        <p:nvSpPr>
          <p:cNvPr id="7" name="Shape 5"/>
          <p:cNvSpPr/>
          <p:nvPr/>
        </p:nvSpPr>
        <p:spPr>
          <a:xfrm>
            <a:off x="777240" y="2788920"/>
            <a:ext cx="6446520" cy="2788920"/>
          </a:xfrm>
          <a:prstGeom prst="roundRect">
            <a:avLst>
              <a:gd name="adj" fmla="val 2623"/>
            </a:avLst>
          </a:prstGeom>
          <a:solidFill>
            <a:srgbClr val="F4F6F8"/>
          </a:solidFill>
          <a:ln/>
          <a:effectLst>
            <a:outerShdw sx="100000" sy="100000" kx="0" ky="0" algn="bl" rotWithShape="0" blurRad="114300" dist="38100" dir="5400000">
              <a:srgbClr val="9AA3AE">
                <a:alpha val="22000"/>
              </a:srgbClr>
            </a:outerShdw>
          </a:effectLst>
        </p:spPr>
      </p:sp>
      <p:sp>
        <p:nvSpPr>
          <p:cNvPr id="8" name="Text 6"/>
          <p:cNvSpPr/>
          <p:nvPr/>
        </p:nvSpPr>
        <p:spPr>
          <a:xfrm>
            <a:off x="1143000" y="3063240"/>
            <a:ext cx="5760720" cy="274320"/>
          </a:xfrm>
          <a:prstGeom prst="rect">
            <a:avLst/>
          </a:prstGeom>
          <a:noFill/>
          <a:ln/>
        </p:spPr>
        <p:txBody>
          <a:bodyPr wrap="square" lIns="0" tIns="0" rIns="0" bIns="0" rtlCol="0" anchor="ctr"/>
          <a:lstStyle/>
          <a:p>
            <a:pPr indent="0" marL="0">
              <a:buNone/>
            </a:pPr>
            <a:r>
              <a:rPr lang="en-US" sz="1200" b="1" spc="200" kern="0" dirty="0">
                <a:solidFill>
                  <a:srgbClr val="9AA3AE"/>
                </a:solidFill>
                <a:latin typeface="Arial" pitchFamily="34" charset="0"/>
                <a:ea typeface="Arial" pitchFamily="34" charset="-122"/>
                <a:cs typeface="Arial" pitchFamily="34" charset="-120"/>
              </a:rPr>
              <a:t>BRAND-SEARCH CANNIBALISATION</a:t>
            </a:r>
            <a:endParaRPr lang="en-US" sz="1200" dirty="0"/>
          </a:p>
        </p:txBody>
      </p:sp>
      <p:sp>
        <p:nvSpPr>
          <p:cNvPr id="9" name="Text 7"/>
          <p:cNvSpPr/>
          <p:nvPr/>
        </p:nvSpPr>
        <p:spPr>
          <a:xfrm>
            <a:off x="1143000" y="3429000"/>
            <a:ext cx="5760720" cy="640080"/>
          </a:xfrm>
          <a:prstGeom prst="rect">
            <a:avLst/>
          </a:prstGeom>
          <a:noFill/>
          <a:ln/>
        </p:spPr>
        <p:txBody>
          <a:bodyPr wrap="square" lIns="0" tIns="0" rIns="0" bIns="0" rtlCol="0" anchor="ctr"/>
          <a:lstStyle/>
          <a:p>
            <a:pPr indent="0" marL="0">
              <a:lnSpc>
                <a:spcPts val="2100"/>
              </a:lnSpc>
              <a:buNone/>
            </a:pPr>
            <a:r>
              <a:rPr lang="en-US" sz="1600" b="1" dirty="0">
                <a:solidFill>
                  <a:srgbClr val="121212"/>
                </a:solidFill>
                <a:latin typeface="Arial" pitchFamily="34" charset="0"/>
                <a:ea typeface="Arial" pitchFamily="34" charset="-122"/>
                <a:cs typeface="Arial" pitchFamily="34" charset="-120"/>
              </a:rPr>
              <a:t>A customer already knows you. They type your brand into Google. They were always going to buy.</a:t>
            </a:r>
            <a:endParaRPr lang="en-US" sz="1600" dirty="0"/>
          </a:p>
        </p:txBody>
      </p:sp>
      <p:sp>
        <p:nvSpPr>
          <p:cNvPr id="10" name="Text 8"/>
          <p:cNvSpPr/>
          <p:nvPr/>
        </p:nvSpPr>
        <p:spPr>
          <a:xfrm>
            <a:off x="1143000" y="4206240"/>
            <a:ext cx="5760720" cy="914400"/>
          </a:xfrm>
          <a:prstGeom prst="rect">
            <a:avLst/>
          </a:prstGeom>
          <a:noFill/>
          <a:ln/>
        </p:spPr>
        <p:txBody>
          <a:bodyPr wrap="square" lIns="0" tIns="0" rIns="0" bIns="0" rtlCol="0" anchor="ctr"/>
          <a:lstStyle/>
          <a:p>
            <a:pPr indent="0" marL="0">
              <a:lnSpc>
                <a:spcPts val="1900"/>
              </a:lnSpc>
              <a:buNone/>
            </a:pPr>
            <a:r>
              <a:rPr lang="en-US" sz="1350" dirty="0">
                <a:solidFill>
                  <a:srgbClr val="555E68"/>
                </a:solidFill>
                <a:latin typeface="Arial" pitchFamily="34" charset="0"/>
                <a:ea typeface="Arial" pitchFamily="34" charset="-122"/>
                <a:cs typeface="Arial" pitchFamily="34" charset="-120"/>
              </a:rPr>
              <a:t>Google serves a paid ad above your own organic listing, charges you 80p for the click, and reports a 12x return. On a buyer who had their wallet out before the ad loaded.</a:t>
            </a:r>
            <a:endParaRPr lang="en-US" sz="1350" dirty="0"/>
          </a:p>
        </p:txBody>
      </p:sp>
      <p:sp>
        <p:nvSpPr>
          <p:cNvPr id="11" name="Text 9"/>
          <p:cNvSpPr/>
          <p:nvPr/>
        </p:nvSpPr>
        <p:spPr>
          <a:xfrm>
            <a:off x="1143000" y="5029200"/>
            <a:ext cx="1828800" cy="502920"/>
          </a:xfrm>
          <a:prstGeom prst="rect">
            <a:avLst/>
          </a:prstGeom>
          <a:noFill/>
          <a:ln/>
        </p:spPr>
        <p:txBody>
          <a:bodyPr wrap="square" lIns="0" tIns="0" rIns="0" bIns="0" rtlCol="0" anchor="ctr"/>
          <a:lstStyle/>
          <a:p>
            <a:pPr indent="0" marL="0">
              <a:buNone/>
            </a:pPr>
            <a:r>
              <a:rPr lang="en-US" sz="3000" b="1" dirty="0">
                <a:solidFill>
                  <a:srgbClr val="2E5A8C"/>
                </a:solidFill>
                <a:latin typeface="Arial" pitchFamily="34" charset="0"/>
                <a:ea typeface="Arial" pitchFamily="34" charset="-122"/>
                <a:cs typeface="Arial" pitchFamily="34" charset="-120"/>
              </a:rPr>
              <a:t>12x</a:t>
            </a:r>
            <a:endParaRPr lang="en-US" sz="3000" dirty="0"/>
          </a:p>
        </p:txBody>
      </p:sp>
      <p:sp>
        <p:nvSpPr>
          <p:cNvPr id="12" name="Text 10"/>
          <p:cNvSpPr/>
          <p:nvPr/>
        </p:nvSpPr>
        <p:spPr>
          <a:xfrm>
            <a:off x="2148840" y="5138928"/>
            <a:ext cx="4572000" cy="365760"/>
          </a:xfrm>
          <a:prstGeom prst="rect">
            <a:avLst/>
          </a:prstGeom>
          <a:noFill/>
          <a:ln/>
        </p:spPr>
        <p:txBody>
          <a:bodyPr wrap="square" lIns="0" tIns="0" rIns="0" bIns="0" rtlCol="0" anchor="ctr"/>
          <a:lstStyle/>
          <a:p>
            <a:pPr indent="0" marL="0">
              <a:buNone/>
            </a:pPr>
            <a:r>
              <a:rPr lang="en-US" sz="1200" i="1" dirty="0">
                <a:solidFill>
                  <a:srgbClr val="9AA3AE"/>
                </a:solidFill>
                <a:latin typeface="Arial" pitchFamily="34" charset="0"/>
                <a:ea typeface="Arial" pitchFamily="34" charset="-122"/>
                <a:cs typeface="Arial" pitchFamily="34" charset="-120"/>
              </a:rPr>
              <a:t>reported on a sale it didn't cause</a:t>
            </a:r>
            <a:endParaRPr lang="en-US" sz="1200" dirty="0"/>
          </a:p>
        </p:txBody>
      </p:sp>
      <p:sp>
        <p:nvSpPr>
          <p:cNvPr id="13" name="Text 11"/>
          <p:cNvSpPr/>
          <p:nvPr/>
        </p:nvSpPr>
        <p:spPr>
          <a:xfrm>
            <a:off x="7635240" y="2880360"/>
            <a:ext cx="3749040" cy="1097280"/>
          </a:xfrm>
          <a:prstGeom prst="rect">
            <a:avLst/>
          </a:prstGeom>
          <a:noFill/>
          <a:ln/>
        </p:spPr>
        <p:txBody>
          <a:bodyPr wrap="square" lIns="0" tIns="0" rIns="0" bIns="0" rtlCol="0" anchor="ctr"/>
          <a:lstStyle/>
          <a:p>
            <a:pPr indent="0" marL="0">
              <a:lnSpc>
                <a:spcPts val="2500"/>
              </a:lnSpc>
              <a:buNone/>
            </a:pPr>
            <a:r>
              <a:rPr lang="en-US" sz="1900" b="1" dirty="0">
                <a:solidFill>
                  <a:srgbClr val="121212"/>
                </a:solidFill>
                <a:latin typeface="Arial" pitchFamily="34" charset="0"/>
                <a:ea typeface="Arial" pitchFamily="34" charset="-122"/>
                <a:cs typeface="Arial" pitchFamily="34" charset="-120"/>
              </a:rPr>
              <a:t>Every platform is built to claim every sale it can defensibly attach itself to.</a:t>
            </a:r>
            <a:endParaRPr lang="en-US" sz="1900" dirty="0"/>
          </a:p>
        </p:txBody>
      </p:sp>
      <p:sp>
        <p:nvSpPr>
          <p:cNvPr id="14" name="Text 12"/>
          <p:cNvSpPr/>
          <p:nvPr/>
        </p:nvSpPr>
        <p:spPr>
          <a:xfrm>
            <a:off x="7635240" y="4114800"/>
            <a:ext cx="3749040" cy="1554480"/>
          </a:xfrm>
          <a:prstGeom prst="rect">
            <a:avLst/>
          </a:prstGeom>
          <a:noFill/>
          <a:ln/>
        </p:spPr>
        <p:txBody>
          <a:bodyPr wrap="square" lIns="0" tIns="0" rIns="0" bIns="0" rtlCol="0" anchor="ctr"/>
          <a:lstStyle/>
          <a:p>
            <a:pPr indent="0" marL="0">
              <a:lnSpc>
                <a:spcPts val="2000"/>
              </a:lnSpc>
              <a:buNone/>
            </a:pPr>
            <a:r>
              <a:rPr lang="en-US" sz="1400" dirty="0">
                <a:solidFill>
                  <a:srgbClr val="555E68"/>
                </a:solidFill>
                <a:latin typeface="Arial" pitchFamily="34" charset="0"/>
                <a:ea typeface="Arial" pitchFamily="34" charset="-122"/>
                <a:cs typeface="Arial" pitchFamily="34" charset="-120"/>
              </a:rPr>
              <a:t>“A sale followed” is not “a sale was caused.” That gap, between credit and contribution, is the whole game. The dashboards keep you on the wrong side of it, because that's the side that makes them look indispensable.</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121212"/>
                </a:solidFill>
                <a:latin typeface="Arial" pitchFamily="34" charset="0"/>
                <a:ea typeface="Arial" pitchFamily="34" charset="-122"/>
                <a:cs typeface="Arial" pitchFamily="34" charset="-120"/>
              </a:rPr>
              <a:t>04</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960120"/>
            <a:ext cx="10607040" cy="292608"/>
          </a:xfrm>
          <a:prstGeom prst="rect">
            <a:avLst/>
          </a:prstGeom>
          <a:noFill/>
          <a:ln/>
        </p:spPr>
        <p:txBody>
          <a:bodyPr wrap="square" lIns="0" tIns="0" rIns="0" bIns="0" rtlCol="0" anchor="ctr"/>
          <a:lstStyle/>
          <a:p>
            <a:pPr indent="0" marL="0">
              <a:buNone/>
            </a:pPr>
            <a:r>
              <a:rPr lang="en-US" sz="1200" b="1" spc="300" kern="0" dirty="0">
                <a:solidFill>
                  <a:srgbClr val="2E5A8C"/>
                </a:solidFill>
                <a:latin typeface="Arial" pitchFamily="34" charset="0"/>
                <a:ea typeface="Arial" pitchFamily="34" charset="-122"/>
                <a:cs typeface="Arial" pitchFamily="34" charset="-120"/>
              </a:rPr>
              <a:t>THE ROOM YOU'VE BEEN IN</a:t>
            </a:r>
            <a:endParaRPr lang="en-US" sz="1200" dirty="0"/>
          </a:p>
        </p:txBody>
      </p:sp>
      <p:sp>
        <p:nvSpPr>
          <p:cNvPr id="6" name="Text 4"/>
          <p:cNvSpPr/>
          <p:nvPr/>
        </p:nvSpPr>
        <p:spPr>
          <a:xfrm>
            <a:off x="777240" y="1371600"/>
            <a:ext cx="10607040" cy="822960"/>
          </a:xfrm>
          <a:prstGeom prst="rect">
            <a:avLst/>
          </a:prstGeom>
          <a:noFill/>
          <a:ln/>
        </p:spPr>
        <p:txBody>
          <a:bodyPr wrap="square" lIns="0" tIns="0" rIns="0" bIns="0" rtlCol="0" anchor="ctr"/>
          <a:lstStyle/>
          <a:p>
            <a:pPr indent="0" marL="0">
              <a:buNone/>
            </a:pPr>
            <a:r>
              <a:rPr lang="en-US" sz="3200" b="1" dirty="0">
                <a:solidFill>
                  <a:srgbClr val="121212"/>
                </a:solidFill>
                <a:latin typeface="Arial" pitchFamily="34" charset="0"/>
                <a:ea typeface="Arial" pitchFamily="34" charset="-122"/>
                <a:cs typeface="Arial" pitchFamily="34" charset="-120"/>
              </a:rPr>
              <a:t>Same channel. Same money. Three numbers.</a:t>
            </a:r>
            <a:endParaRPr lang="en-US" sz="3200" dirty="0"/>
          </a:p>
        </p:txBody>
      </p:sp>
      <p:sp>
        <p:nvSpPr>
          <p:cNvPr id="7" name="Text 5"/>
          <p:cNvSpPr/>
          <p:nvPr/>
        </p:nvSpPr>
        <p:spPr>
          <a:xfrm>
            <a:off x="777240" y="2057400"/>
            <a:ext cx="10607040" cy="457200"/>
          </a:xfrm>
          <a:prstGeom prst="rect">
            <a:avLst/>
          </a:prstGeom>
          <a:noFill/>
          <a:ln/>
        </p:spPr>
        <p:txBody>
          <a:bodyPr wrap="square" lIns="0" tIns="0" rIns="0" bIns="0" rtlCol="0" anchor="ctr"/>
          <a:lstStyle/>
          <a:p>
            <a:pPr indent="0" marL="0">
              <a:buNone/>
            </a:pPr>
            <a:r>
              <a:rPr lang="en-US" sz="1500" dirty="0">
                <a:solidFill>
                  <a:srgbClr val="555E68"/>
                </a:solidFill>
                <a:latin typeface="Arial" pitchFamily="34" charset="0"/>
                <a:ea typeface="Arial" pitchFamily="34" charset="-122"/>
                <a:cs typeface="Arial" pitchFamily="34" charset="-120"/>
              </a:rPr>
              <a:t>All three are correct. They answer different questions. The one that wins the meeting is usually the biggest, which is usually the platform's.</a:t>
            </a:r>
            <a:endParaRPr lang="en-US" sz="1500" dirty="0"/>
          </a:p>
        </p:txBody>
      </p:sp>
      <p:sp>
        <p:nvSpPr>
          <p:cNvPr id="8" name="Shape 6"/>
          <p:cNvSpPr/>
          <p:nvPr/>
        </p:nvSpPr>
        <p:spPr>
          <a:xfrm>
            <a:off x="777240" y="2743200"/>
            <a:ext cx="3401568" cy="2743200"/>
          </a:xfrm>
          <a:prstGeom prst="roundRect">
            <a:avLst>
              <a:gd name="adj" fmla="val 2667"/>
            </a:avLst>
          </a:prstGeom>
          <a:solidFill>
            <a:srgbClr val="F4F6F8"/>
          </a:solidFill>
          <a:ln/>
          <a:effectLst>
            <a:outerShdw sx="100000" sy="100000" kx="0" ky="0" algn="bl" rotWithShape="0" blurRad="114300" dist="38100" dir="5400000">
              <a:srgbClr val="9AA3AE">
                <a:alpha val="22000"/>
              </a:srgbClr>
            </a:outerShdw>
          </a:effectLst>
        </p:spPr>
      </p:sp>
      <p:pic>
        <p:nvPicPr>
          <p:cNvPr id="9" name="Image 0" descr="preencoded.png">    </p:cNvPr>
          <p:cNvPicPr>
            <a:picLocks noChangeAspect="1"/>
          </p:cNvPicPr>
          <p:nvPr/>
        </p:nvPicPr>
        <p:blipFill>
          <a:blip r:embed="rId1"/>
          <a:stretch>
            <a:fillRect/>
          </a:stretch>
        </p:blipFill>
        <p:spPr>
          <a:xfrm>
            <a:off x="1097280" y="3035808"/>
            <a:ext cx="365760" cy="365760"/>
          </a:xfrm>
          <a:prstGeom prst="rect">
            <a:avLst/>
          </a:prstGeom>
        </p:spPr>
      </p:pic>
      <p:sp>
        <p:nvSpPr>
          <p:cNvPr id="10" name="Text 7"/>
          <p:cNvSpPr/>
          <p:nvPr/>
        </p:nvSpPr>
        <p:spPr>
          <a:xfrm>
            <a:off x="1097280" y="3493008"/>
            <a:ext cx="2761488" cy="274320"/>
          </a:xfrm>
          <a:prstGeom prst="rect">
            <a:avLst/>
          </a:prstGeom>
          <a:noFill/>
          <a:ln/>
        </p:spPr>
        <p:txBody>
          <a:bodyPr wrap="square" lIns="0" tIns="0" rIns="0" bIns="0" rtlCol="0" anchor="ctr"/>
          <a:lstStyle/>
          <a:p>
            <a:pPr indent="0" marL="0">
              <a:buNone/>
            </a:pPr>
            <a:r>
              <a:rPr lang="en-US" sz="1250" b="1" spc="100" kern="0" dirty="0">
                <a:solidFill>
                  <a:srgbClr val="9AA3AE"/>
                </a:solidFill>
                <a:latin typeface="Arial" pitchFamily="34" charset="0"/>
                <a:ea typeface="Arial" pitchFamily="34" charset="-122"/>
                <a:cs typeface="Arial" pitchFamily="34" charset="-120"/>
              </a:rPr>
              <a:t>Meta Ads Manager</a:t>
            </a:r>
            <a:endParaRPr lang="en-US" sz="1250" dirty="0"/>
          </a:p>
        </p:txBody>
      </p:sp>
      <p:sp>
        <p:nvSpPr>
          <p:cNvPr id="11" name="Text 8"/>
          <p:cNvSpPr/>
          <p:nvPr/>
        </p:nvSpPr>
        <p:spPr>
          <a:xfrm>
            <a:off x="1097280" y="3767328"/>
            <a:ext cx="2761488" cy="777240"/>
          </a:xfrm>
          <a:prstGeom prst="rect">
            <a:avLst/>
          </a:prstGeom>
          <a:noFill/>
          <a:ln/>
        </p:spPr>
        <p:txBody>
          <a:bodyPr wrap="square" lIns="0" tIns="0" rIns="0" bIns="0" rtlCol="0" anchor="ctr"/>
          <a:lstStyle/>
          <a:p>
            <a:pPr indent="0" marL="0">
              <a:buNone/>
            </a:pPr>
            <a:r>
              <a:rPr lang="en-US" sz="4600" b="1" dirty="0">
                <a:solidFill>
                  <a:srgbClr val="121212"/>
                </a:solidFill>
                <a:latin typeface="Arial" pitchFamily="34" charset="0"/>
                <a:ea typeface="Arial" pitchFamily="34" charset="-122"/>
                <a:cs typeface="Arial" pitchFamily="34" charset="-120"/>
              </a:rPr>
              <a:t>4.8x</a:t>
            </a:r>
            <a:endParaRPr lang="en-US" sz="4600" dirty="0"/>
          </a:p>
        </p:txBody>
      </p:sp>
      <p:sp>
        <p:nvSpPr>
          <p:cNvPr id="12" name="Text 9"/>
          <p:cNvSpPr/>
          <p:nvPr/>
        </p:nvSpPr>
        <p:spPr>
          <a:xfrm>
            <a:off x="1097280" y="4526280"/>
            <a:ext cx="2852928" cy="274320"/>
          </a:xfrm>
          <a:prstGeom prst="rect">
            <a:avLst/>
          </a:prstGeom>
          <a:noFill/>
          <a:ln/>
        </p:spPr>
        <p:txBody>
          <a:bodyPr wrap="square" lIns="0" tIns="0" rIns="0" bIns="0" rtlCol="0" anchor="ctr"/>
          <a:lstStyle/>
          <a:p>
            <a:pPr indent="0" marL="0">
              <a:buNone/>
            </a:pPr>
            <a:r>
              <a:rPr lang="en-US" sz="1100" i="1" dirty="0">
                <a:solidFill>
                  <a:srgbClr val="2E5A8C"/>
                </a:solidFill>
                <a:latin typeface="Arial" pitchFamily="34" charset="0"/>
                <a:ea typeface="Arial" pitchFamily="34" charset="-122"/>
                <a:cs typeface="Arial" pitchFamily="34" charset="-120"/>
              </a:rPr>
              <a:t>Platform-reported ROAS</a:t>
            </a:r>
            <a:endParaRPr lang="en-US" sz="1100" dirty="0"/>
          </a:p>
        </p:txBody>
      </p:sp>
      <p:sp>
        <p:nvSpPr>
          <p:cNvPr id="13" name="Text 10"/>
          <p:cNvSpPr/>
          <p:nvPr/>
        </p:nvSpPr>
        <p:spPr>
          <a:xfrm>
            <a:off x="1097280" y="4846320"/>
            <a:ext cx="2852928" cy="548640"/>
          </a:xfrm>
          <a:prstGeom prst="rect">
            <a:avLst/>
          </a:prstGeom>
          <a:noFill/>
          <a:ln/>
        </p:spPr>
        <p:txBody>
          <a:bodyPr wrap="square" lIns="0" tIns="0" rIns="0" bIns="0" rtlCol="0" anchor="ctr"/>
          <a:lstStyle/>
          <a:p>
            <a:pPr indent="0" marL="0">
              <a:lnSpc>
                <a:spcPts val="1500"/>
              </a:lnSpc>
              <a:buNone/>
            </a:pPr>
            <a:r>
              <a:rPr lang="en-US" sz="1150" dirty="0">
                <a:solidFill>
                  <a:srgbClr val="555E68"/>
                </a:solidFill>
                <a:latin typeface="Arial" pitchFamily="34" charset="0"/>
                <a:ea typeface="Arial" pitchFamily="34" charset="-122"/>
                <a:cs typeface="Arial" pitchFamily="34" charset="-120"/>
              </a:rPr>
              <a:t>“Social is crushing it. Double the budget.”</a:t>
            </a:r>
            <a:endParaRPr lang="en-US" sz="1150" dirty="0"/>
          </a:p>
        </p:txBody>
      </p:sp>
      <p:sp>
        <p:nvSpPr>
          <p:cNvPr id="14" name="Shape 11"/>
          <p:cNvSpPr/>
          <p:nvPr/>
        </p:nvSpPr>
        <p:spPr>
          <a:xfrm>
            <a:off x="4393692" y="2743200"/>
            <a:ext cx="3401568" cy="2743200"/>
          </a:xfrm>
          <a:prstGeom prst="roundRect">
            <a:avLst>
              <a:gd name="adj" fmla="val 2667"/>
            </a:avLst>
          </a:prstGeom>
          <a:solidFill>
            <a:srgbClr val="121212"/>
          </a:solidFill>
          <a:ln/>
          <a:effectLst>
            <a:outerShdw sx="100000" sy="100000" kx="0" ky="0" algn="bl" rotWithShape="0" blurRad="114300" dist="38100" dir="5400000">
              <a:srgbClr val="9AA3AE">
                <a:alpha val="22000"/>
              </a:srgbClr>
            </a:outerShdw>
          </a:effectLst>
        </p:spPr>
      </p:sp>
      <p:pic>
        <p:nvPicPr>
          <p:cNvPr id="15" name="Image 1" descr="preencoded.png">    </p:cNvPr>
          <p:cNvPicPr>
            <a:picLocks noChangeAspect="1"/>
          </p:cNvPicPr>
          <p:nvPr/>
        </p:nvPicPr>
        <p:blipFill>
          <a:blip r:embed="rId2"/>
          <a:stretch>
            <a:fillRect/>
          </a:stretch>
        </p:blipFill>
        <p:spPr>
          <a:xfrm>
            <a:off x="4713732" y="3035808"/>
            <a:ext cx="365760" cy="365760"/>
          </a:xfrm>
          <a:prstGeom prst="rect">
            <a:avLst/>
          </a:prstGeom>
        </p:spPr>
      </p:pic>
      <p:sp>
        <p:nvSpPr>
          <p:cNvPr id="16" name="Text 12"/>
          <p:cNvSpPr/>
          <p:nvPr/>
        </p:nvSpPr>
        <p:spPr>
          <a:xfrm>
            <a:off x="4713732" y="3493008"/>
            <a:ext cx="2761488" cy="274320"/>
          </a:xfrm>
          <a:prstGeom prst="rect">
            <a:avLst/>
          </a:prstGeom>
          <a:noFill/>
          <a:ln/>
        </p:spPr>
        <p:txBody>
          <a:bodyPr wrap="square" lIns="0" tIns="0" rIns="0" bIns="0" rtlCol="0" anchor="ctr"/>
          <a:lstStyle/>
          <a:p>
            <a:pPr indent="0" marL="0">
              <a:buNone/>
            </a:pPr>
            <a:r>
              <a:rPr lang="en-US" sz="1250" b="1" spc="100" kern="0" dirty="0">
                <a:solidFill>
                  <a:srgbClr val="C9D2DC"/>
                </a:solidFill>
                <a:latin typeface="Arial" pitchFamily="34" charset="0"/>
                <a:ea typeface="Arial" pitchFamily="34" charset="-122"/>
                <a:cs typeface="Arial" pitchFamily="34" charset="-120"/>
              </a:rPr>
              <a:t>Incrementality test</a:t>
            </a:r>
            <a:endParaRPr lang="en-US" sz="1250" dirty="0"/>
          </a:p>
        </p:txBody>
      </p:sp>
      <p:sp>
        <p:nvSpPr>
          <p:cNvPr id="17" name="Text 13"/>
          <p:cNvSpPr/>
          <p:nvPr/>
        </p:nvSpPr>
        <p:spPr>
          <a:xfrm>
            <a:off x="4713732" y="3767328"/>
            <a:ext cx="2761488" cy="777240"/>
          </a:xfrm>
          <a:prstGeom prst="rect">
            <a:avLst/>
          </a:prstGeom>
          <a:noFill/>
          <a:ln/>
        </p:spPr>
        <p:txBody>
          <a:bodyPr wrap="square" lIns="0" tIns="0" rIns="0" bIns="0" rtlCol="0" anchor="ctr"/>
          <a:lstStyle/>
          <a:p>
            <a:pPr indent="0" marL="0">
              <a:buNone/>
            </a:pPr>
            <a:r>
              <a:rPr lang="en-US" sz="4600" b="1" dirty="0">
                <a:solidFill>
                  <a:srgbClr val="FFFFFF"/>
                </a:solidFill>
                <a:latin typeface="Arial" pitchFamily="34" charset="0"/>
                <a:ea typeface="Arial" pitchFamily="34" charset="-122"/>
                <a:cs typeface="Arial" pitchFamily="34" charset="-120"/>
              </a:rPr>
              <a:t>2.1x</a:t>
            </a:r>
            <a:endParaRPr lang="en-US" sz="4600" dirty="0"/>
          </a:p>
        </p:txBody>
      </p:sp>
      <p:sp>
        <p:nvSpPr>
          <p:cNvPr id="18" name="Text 14"/>
          <p:cNvSpPr/>
          <p:nvPr/>
        </p:nvSpPr>
        <p:spPr>
          <a:xfrm>
            <a:off x="4713732" y="4526280"/>
            <a:ext cx="2852928" cy="274320"/>
          </a:xfrm>
          <a:prstGeom prst="rect">
            <a:avLst/>
          </a:prstGeom>
          <a:noFill/>
          <a:ln/>
        </p:spPr>
        <p:txBody>
          <a:bodyPr wrap="square" lIns="0" tIns="0" rIns="0" bIns="0" rtlCol="0" anchor="ctr"/>
          <a:lstStyle/>
          <a:p>
            <a:pPr indent="0" marL="0">
              <a:buNone/>
            </a:pPr>
            <a:r>
              <a:rPr lang="en-US" sz="1100" i="1" dirty="0">
                <a:solidFill>
                  <a:srgbClr val="C9D2DC"/>
                </a:solidFill>
                <a:latin typeface="Arial" pitchFamily="34" charset="0"/>
                <a:ea typeface="Arial" pitchFamily="34" charset="-122"/>
                <a:cs typeface="Arial" pitchFamily="34" charset="-120"/>
              </a:rPr>
              <a:t>True incremental return</a:t>
            </a:r>
            <a:endParaRPr lang="en-US" sz="1100" dirty="0"/>
          </a:p>
        </p:txBody>
      </p:sp>
      <p:sp>
        <p:nvSpPr>
          <p:cNvPr id="19" name="Text 15"/>
          <p:cNvSpPr/>
          <p:nvPr/>
        </p:nvSpPr>
        <p:spPr>
          <a:xfrm>
            <a:off x="4713732" y="4846320"/>
            <a:ext cx="2852928" cy="548640"/>
          </a:xfrm>
          <a:prstGeom prst="rect">
            <a:avLst/>
          </a:prstGeom>
          <a:noFill/>
          <a:ln/>
        </p:spPr>
        <p:txBody>
          <a:bodyPr wrap="square" lIns="0" tIns="0" rIns="0" bIns="0" rtlCol="0" anchor="ctr"/>
          <a:lstStyle/>
          <a:p>
            <a:pPr indent="0" marL="0">
              <a:lnSpc>
                <a:spcPts val="1500"/>
              </a:lnSpc>
              <a:buNone/>
            </a:pPr>
            <a:r>
              <a:rPr lang="en-US" sz="1150" dirty="0">
                <a:solidFill>
                  <a:srgbClr val="C8D0DA"/>
                </a:solidFill>
                <a:latin typeface="Arial" pitchFamily="34" charset="0"/>
                <a:ea typeface="Arial" pitchFamily="34" charset="-122"/>
                <a:cs typeface="Arial" pitchFamily="34" charset="-120"/>
              </a:rPr>
              <a:t>“It's claiming a lot it didn't cause. Move 30%.”</a:t>
            </a:r>
            <a:endParaRPr lang="en-US" sz="1150" dirty="0"/>
          </a:p>
        </p:txBody>
      </p:sp>
      <p:sp>
        <p:nvSpPr>
          <p:cNvPr id="20" name="Shape 16"/>
          <p:cNvSpPr/>
          <p:nvPr/>
        </p:nvSpPr>
        <p:spPr>
          <a:xfrm>
            <a:off x="8010144" y="2743200"/>
            <a:ext cx="3401568" cy="2743200"/>
          </a:xfrm>
          <a:prstGeom prst="roundRect">
            <a:avLst>
              <a:gd name="adj" fmla="val 2667"/>
            </a:avLst>
          </a:prstGeom>
          <a:solidFill>
            <a:srgbClr val="F4F6F8"/>
          </a:solidFill>
          <a:ln/>
          <a:effectLst>
            <a:outerShdw sx="100000" sy="100000" kx="0" ky="0" algn="bl" rotWithShape="0" blurRad="114300" dist="38100" dir="5400000">
              <a:srgbClr val="9AA3AE">
                <a:alpha val="22000"/>
              </a:srgbClr>
            </a:outerShdw>
          </a:effectLst>
        </p:spPr>
      </p:sp>
      <p:pic>
        <p:nvPicPr>
          <p:cNvPr id="21" name="Image 2" descr="preencoded.png">    </p:cNvPr>
          <p:cNvPicPr>
            <a:picLocks noChangeAspect="1"/>
          </p:cNvPicPr>
          <p:nvPr/>
        </p:nvPicPr>
        <p:blipFill>
          <a:blip r:embed="rId3"/>
          <a:stretch>
            <a:fillRect/>
          </a:stretch>
        </p:blipFill>
        <p:spPr>
          <a:xfrm>
            <a:off x="8330184" y="3035808"/>
            <a:ext cx="365760" cy="365760"/>
          </a:xfrm>
          <a:prstGeom prst="rect">
            <a:avLst/>
          </a:prstGeom>
        </p:spPr>
      </p:pic>
      <p:sp>
        <p:nvSpPr>
          <p:cNvPr id="22" name="Text 17"/>
          <p:cNvSpPr/>
          <p:nvPr/>
        </p:nvSpPr>
        <p:spPr>
          <a:xfrm>
            <a:off x="8330184" y="3493008"/>
            <a:ext cx="2761488" cy="274320"/>
          </a:xfrm>
          <a:prstGeom prst="rect">
            <a:avLst/>
          </a:prstGeom>
          <a:noFill/>
          <a:ln/>
        </p:spPr>
        <p:txBody>
          <a:bodyPr wrap="square" lIns="0" tIns="0" rIns="0" bIns="0" rtlCol="0" anchor="ctr"/>
          <a:lstStyle/>
          <a:p>
            <a:pPr indent="0" marL="0">
              <a:buNone/>
            </a:pPr>
            <a:r>
              <a:rPr lang="en-US" sz="1250" b="1" spc="100" kern="0" dirty="0">
                <a:solidFill>
                  <a:srgbClr val="9AA3AE"/>
                </a:solidFill>
                <a:latin typeface="Arial" pitchFamily="34" charset="0"/>
                <a:ea typeface="Arial" pitchFamily="34" charset="-122"/>
                <a:cs typeface="Arial" pitchFamily="34" charset="-120"/>
              </a:rPr>
              <a:t>Mix model (MMM)</a:t>
            </a:r>
            <a:endParaRPr lang="en-US" sz="1250" dirty="0"/>
          </a:p>
        </p:txBody>
      </p:sp>
      <p:sp>
        <p:nvSpPr>
          <p:cNvPr id="23" name="Text 18"/>
          <p:cNvSpPr/>
          <p:nvPr/>
        </p:nvSpPr>
        <p:spPr>
          <a:xfrm>
            <a:off x="8330184" y="3767328"/>
            <a:ext cx="2761488" cy="777240"/>
          </a:xfrm>
          <a:prstGeom prst="rect">
            <a:avLst/>
          </a:prstGeom>
          <a:noFill/>
          <a:ln/>
        </p:spPr>
        <p:txBody>
          <a:bodyPr wrap="square" lIns="0" tIns="0" rIns="0" bIns="0" rtlCol="0" anchor="ctr"/>
          <a:lstStyle/>
          <a:p>
            <a:pPr indent="0" marL="0">
              <a:buNone/>
            </a:pPr>
            <a:r>
              <a:rPr lang="en-US" sz="4600" b="1" dirty="0">
                <a:solidFill>
                  <a:srgbClr val="121212"/>
                </a:solidFill>
                <a:latin typeface="Arial" pitchFamily="34" charset="0"/>
                <a:ea typeface="Arial" pitchFamily="34" charset="-122"/>
                <a:cs typeface="Arial" pitchFamily="34" charset="-120"/>
              </a:rPr>
              <a:t>3.2x</a:t>
            </a:r>
            <a:endParaRPr lang="en-US" sz="4600" dirty="0"/>
          </a:p>
        </p:txBody>
      </p:sp>
      <p:sp>
        <p:nvSpPr>
          <p:cNvPr id="24" name="Text 19"/>
          <p:cNvSpPr/>
          <p:nvPr/>
        </p:nvSpPr>
        <p:spPr>
          <a:xfrm>
            <a:off x="8330184" y="4526280"/>
            <a:ext cx="2852928" cy="274320"/>
          </a:xfrm>
          <a:prstGeom prst="rect">
            <a:avLst/>
          </a:prstGeom>
          <a:noFill/>
          <a:ln/>
        </p:spPr>
        <p:txBody>
          <a:bodyPr wrap="square" lIns="0" tIns="0" rIns="0" bIns="0" rtlCol="0" anchor="ctr"/>
          <a:lstStyle/>
          <a:p>
            <a:pPr indent="0" marL="0">
              <a:buNone/>
            </a:pPr>
            <a:r>
              <a:rPr lang="en-US" sz="1100" i="1" dirty="0">
                <a:solidFill>
                  <a:srgbClr val="2E5A8C"/>
                </a:solidFill>
                <a:latin typeface="Arial" pitchFamily="34" charset="0"/>
                <a:ea typeface="Arial" pitchFamily="34" charset="-122"/>
                <a:cs typeface="Arial" pitchFamily="34" charset="-120"/>
              </a:rPr>
              <a:t>Modelled contribution</a:t>
            </a:r>
            <a:endParaRPr lang="en-US" sz="1100" dirty="0"/>
          </a:p>
        </p:txBody>
      </p:sp>
      <p:sp>
        <p:nvSpPr>
          <p:cNvPr id="25" name="Text 20"/>
          <p:cNvSpPr/>
          <p:nvPr/>
        </p:nvSpPr>
        <p:spPr>
          <a:xfrm>
            <a:off x="8330184" y="4846320"/>
            <a:ext cx="2852928" cy="548640"/>
          </a:xfrm>
          <a:prstGeom prst="rect">
            <a:avLst/>
          </a:prstGeom>
          <a:noFill/>
          <a:ln/>
        </p:spPr>
        <p:txBody>
          <a:bodyPr wrap="square" lIns="0" tIns="0" rIns="0" bIns="0" rtlCol="0" anchor="ctr"/>
          <a:lstStyle/>
          <a:p>
            <a:pPr indent="0" marL="0">
              <a:lnSpc>
                <a:spcPts val="1500"/>
              </a:lnSpc>
              <a:buNone/>
            </a:pPr>
            <a:r>
              <a:rPr lang="en-US" sz="1150" dirty="0">
                <a:solidFill>
                  <a:srgbClr val="555E68"/>
                </a:solidFill>
                <a:latin typeface="Arial" pitchFamily="34" charset="0"/>
                <a:ea typeface="Arial" pitchFamily="34" charset="-122"/>
                <a:cs typeface="Arial" pitchFamily="34" charset="-120"/>
              </a:rPr>
              <a:t>“18% of revenue, but marginal returns are falling.”</a:t>
            </a:r>
            <a:endParaRPr lang="en-US" sz="1150" dirty="0"/>
          </a:p>
        </p:txBody>
      </p:sp>
      <p:sp>
        <p:nvSpPr>
          <p:cNvPr id="26" name="Text 21"/>
          <p:cNvSpPr/>
          <p:nvPr/>
        </p:nvSpPr>
        <p:spPr>
          <a:xfrm>
            <a:off x="777240" y="5989320"/>
            <a:ext cx="10607040" cy="274320"/>
          </a:xfrm>
          <a:prstGeom prst="rect">
            <a:avLst/>
          </a:prstGeom>
          <a:noFill/>
          <a:ln/>
        </p:spPr>
        <p:txBody>
          <a:bodyPr wrap="square" lIns="0" tIns="0" rIns="0" bIns="0" rtlCol="0" anchor="ctr"/>
          <a:lstStyle/>
          <a:p>
            <a:pPr indent="0" marL="0">
              <a:buNone/>
            </a:pPr>
            <a:r>
              <a:rPr lang="en-US" sz="1300" i="1" dirty="0">
                <a:solidFill>
                  <a:srgbClr val="2E5A8C"/>
                </a:solidFill>
                <a:latin typeface="Arial" pitchFamily="34" charset="0"/>
                <a:ea typeface="Arial" pitchFamily="34" charset="-122"/>
                <a:cs typeface="Arial" pitchFamily="34" charset="-120"/>
              </a:rPr>
              <a:t>The question isn't “which is right.” It's “which one sets the budget”, decided before the meeting, not during it.</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121212"/>
                </a:solidFill>
                <a:latin typeface="Arial" pitchFamily="34" charset="0"/>
                <a:ea typeface="Arial" pitchFamily="34" charset="-122"/>
                <a:cs typeface="Arial" pitchFamily="34" charset="-120"/>
              </a:rPr>
              <a:t>05</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960120"/>
            <a:ext cx="10607040" cy="292608"/>
          </a:xfrm>
          <a:prstGeom prst="rect">
            <a:avLst/>
          </a:prstGeom>
          <a:noFill/>
          <a:ln/>
        </p:spPr>
        <p:txBody>
          <a:bodyPr wrap="square" lIns="0" tIns="0" rIns="0" bIns="0" rtlCol="0" anchor="ctr"/>
          <a:lstStyle/>
          <a:p>
            <a:pPr indent="0" marL="0">
              <a:buNone/>
            </a:pPr>
            <a:r>
              <a:rPr lang="en-US" sz="1200" b="1" spc="300" kern="0" dirty="0">
                <a:solidFill>
                  <a:srgbClr val="2E5A8C"/>
                </a:solidFill>
                <a:latin typeface="Arial" pitchFamily="34" charset="0"/>
                <a:ea typeface="Arial" pitchFamily="34" charset="-122"/>
                <a:cs typeface="Arial" pitchFamily="34" charset="-120"/>
              </a:rPr>
              <a:t>THE NUMBER YOU BUILD THE FLOOR ON</a:t>
            </a:r>
            <a:endParaRPr lang="en-US" sz="1200" dirty="0"/>
          </a:p>
        </p:txBody>
      </p:sp>
      <p:sp>
        <p:nvSpPr>
          <p:cNvPr id="6" name="Text 4"/>
          <p:cNvSpPr/>
          <p:nvPr/>
        </p:nvSpPr>
        <p:spPr>
          <a:xfrm>
            <a:off x="777240" y="1371600"/>
            <a:ext cx="10607040" cy="822960"/>
          </a:xfrm>
          <a:prstGeom prst="rect">
            <a:avLst/>
          </a:prstGeom>
          <a:noFill/>
          <a:ln/>
        </p:spPr>
        <p:txBody>
          <a:bodyPr wrap="square" lIns="0" tIns="0" rIns="0" bIns="0" rtlCol="0" anchor="ctr"/>
          <a:lstStyle/>
          <a:p>
            <a:pPr indent="0" marL="0">
              <a:buNone/>
            </a:pPr>
            <a:r>
              <a:rPr lang="en-US" sz="3600" b="1" dirty="0">
                <a:solidFill>
                  <a:srgbClr val="121212"/>
                </a:solidFill>
                <a:latin typeface="Arial" pitchFamily="34" charset="0"/>
                <a:ea typeface="Arial" pitchFamily="34" charset="-122"/>
                <a:cs typeface="Arial" pitchFamily="34" charset="-120"/>
              </a:rPr>
              <a:t>MER is the bank-statement metric.</a:t>
            </a:r>
            <a:endParaRPr lang="en-US" sz="3600" dirty="0"/>
          </a:p>
        </p:txBody>
      </p:sp>
      <p:sp>
        <p:nvSpPr>
          <p:cNvPr id="7" name="Shape 5"/>
          <p:cNvSpPr/>
          <p:nvPr/>
        </p:nvSpPr>
        <p:spPr>
          <a:xfrm>
            <a:off x="777240" y="2423160"/>
            <a:ext cx="10634472" cy="1234440"/>
          </a:xfrm>
          <a:prstGeom prst="roundRect">
            <a:avLst>
              <a:gd name="adj" fmla="val 5926"/>
            </a:avLst>
          </a:prstGeom>
          <a:solidFill>
            <a:srgbClr val="F4F6F8"/>
          </a:solidFill>
          <a:ln/>
        </p:spPr>
      </p:sp>
      <p:sp>
        <p:nvSpPr>
          <p:cNvPr id="8" name="Text 6"/>
          <p:cNvSpPr/>
          <p:nvPr/>
        </p:nvSpPr>
        <p:spPr>
          <a:xfrm>
            <a:off x="1234440" y="2606040"/>
            <a:ext cx="9692640" cy="502920"/>
          </a:xfrm>
          <a:prstGeom prst="rect">
            <a:avLst/>
          </a:prstGeom>
          <a:noFill/>
          <a:ln/>
        </p:spPr>
        <p:txBody>
          <a:bodyPr wrap="square" lIns="0" tIns="0" rIns="0" bIns="0" rtlCol="0" anchor="ctr"/>
          <a:lstStyle/>
          <a:p>
            <a:pPr indent="0" marL="0">
              <a:buNone/>
            </a:pPr>
            <a:r>
              <a:rPr lang="en-US" sz="3000" b="1" dirty="0">
                <a:solidFill>
                  <a:srgbClr val="121212"/>
                </a:solidFill>
                <a:latin typeface="Arial" pitchFamily="34" charset="0"/>
                <a:ea typeface="Arial" pitchFamily="34" charset="-122"/>
                <a:cs typeface="Arial" pitchFamily="34" charset="-120"/>
              </a:rPr>
              <a:t>MER  </a:t>
            </a:r>
            <a:pPr indent="0" marL="0">
              <a:buNone/>
            </a:pPr>
            <a:r>
              <a:rPr lang="en-US" sz="2600" dirty="0">
                <a:solidFill>
                  <a:srgbClr val="9AA3AE"/>
                </a:solidFill>
                <a:latin typeface="Arial" pitchFamily="34" charset="0"/>
                <a:ea typeface="Arial" pitchFamily="34" charset="-122"/>
                <a:cs typeface="Arial" pitchFamily="34" charset="-120"/>
              </a:rPr>
              <a:t>=</a:t>
            </a:r>
            <a:pPr indent="0" marL="0">
              <a:buNone/>
            </a:pPr>
            <a:r>
              <a:rPr lang="en-US" sz="2600" b="1" dirty="0">
                <a:solidFill>
                  <a:srgbClr val="121212"/>
                </a:solidFill>
                <a:latin typeface="Arial" pitchFamily="34" charset="0"/>
                <a:ea typeface="Arial" pitchFamily="34" charset="-122"/>
                <a:cs typeface="Arial" pitchFamily="34" charset="-120"/>
              </a:rPr>
              <a:t>   Total revenue  </a:t>
            </a:r>
            <a:pPr indent="0" marL="0">
              <a:buNone/>
            </a:pPr>
            <a:r>
              <a:rPr lang="en-US" sz="2400" dirty="0">
                <a:solidFill>
                  <a:srgbClr val="9AA3AE"/>
                </a:solidFill>
                <a:latin typeface="Arial" pitchFamily="34" charset="0"/>
                <a:ea typeface="Arial" pitchFamily="34" charset="-122"/>
                <a:cs typeface="Arial" pitchFamily="34" charset="-120"/>
              </a:rPr>
              <a:t>÷</a:t>
            </a:r>
            <a:pPr indent="0" marL="0">
              <a:buNone/>
            </a:pPr>
            <a:r>
              <a:rPr lang="en-US" sz="2600" b="1" dirty="0">
                <a:solidFill>
                  <a:srgbClr val="121212"/>
                </a:solidFill>
                <a:latin typeface="Arial" pitchFamily="34" charset="0"/>
                <a:ea typeface="Arial" pitchFamily="34" charset="-122"/>
                <a:cs typeface="Arial" pitchFamily="34" charset="-120"/>
              </a:rPr>
              <a:t>  Total marketing spend</a:t>
            </a:r>
            <a:endParaRPr lang="en-US" sz="3000" dirty="0"/>
          </a:p>
        </p:txBody>
      </p:sp>
      <p:sp>
        <p:nvSpPr>
          <p:cNvPr id="9" name="Text 7"/>
          <p:cNvSpPr/>
          <p:nvPr/>
        </p:nvSpPr>
        <p:spPr>
          <a:xfrm>
            <a:off x="1234440" y="3127248"/>
            <a:ext cx="9692640" cy="365760"/>
          </a:xfrm>
          <a:prstGeom prst="rect">
            <a:avLst/>
          </a:prstGeom>
          <a:noFill/>
          <a:ln/>
        </p:spPr>
        <p:txBody>
          <a:bodyPr wrap="square" lIns="0" tIns="0" rIns="0" bIns="0" rtlCol="0" anchor="ctr"/>
          <a:lstStyle/>
          <a:p>
            <a:pPr indent="0" marL="0">
              <a:buNone/>
            </a:pPr>
            <a:r>
              <a:rPr lang="en-US" sz="1400" i="1" dirty="0">
                <a:solidFill>
                  <a:srgbClr val="555E68"/>
                </a:solidFill>
                <a:latin typeface="Arial" pitchFamily="34" charset="0"/>
                <a:ea typeface="Arial" pitchFamily="34" charset="-122"/>
                <a:cs typeface="Arial" pitchFamily="34" charset="-120"/>
              </a:rPr>
              <a:t>No channels. No attribution. No pixel. Everything you made, over everything you spent to make it.</a:t>
            </a:r>
            <a:endParaRPr lang="en-US" sz="1400" dirty="0"/>
          </a:p>
        </p:txBody>
      </p:sp>
      <p:sp>
        <p:nvSpPr>
          <p:cNvPr id="10" name="Text 8"/>
          <p:cNvSpPr/>
          <p:nvPr/>
        </p:nvSpPr>
        <p:spPr>
          <a:xfrm>
            <a:off x="777240" y="4069080"/>
            <a:ext cx="5029200" cy="365760"/>
          </a:xfrm>
          <a:prstGeom prst="rect">
            <a:avLst/>
          </a:prstGeom>
          <a:noFill/>
          <a:ln/>
        </p:spPr>
        <p:txBody>
          <a:bodyPr wrap="square" lIns="0" tIns="0" rIns="0" bIns="0" rtlCol="0" anchor="ctr"/>
          <a:lstStyle/>
          <a:p>
            <a:pPr indent="0" marL="0">
              <a:buNone/>
            </a:pPr>
            <a:r>
              <a:rPr lang="en-US" sz="1700" b="1" dirty="0">
                <a:solidFill>
                  <a:srgbClr val="121212"/>
                </a:solidFill>
                <a:latin typeface="Arial" pitchFamily="34" charset="0"/>
                <a:ea typeface="Arial" pitchFamily="34" charset="-122"/>
                <a:cs typeface="Arial" pitchFamily="34" charset="-120"/>
              </a:rPr>
              <a:t>It survived iOS 14 (2021)</a:t>
            </a:r>
            <a:endParaRPr lang="en-US" sz="1700" dirty="0"/>
          </a:p>
        </p:txBody>
      </p:sp>
      <p:sp>
        <p:nvSpPr>
          <p:cNvPr id="11" name="Text 9"/>
          <p:cNvSpPr/>
          <p:nvPr/>
        </p:nvSpPr>
        <p:spPr>
          <a:xfrm>
            <a:off x="777240" y="4480560"/>
            <a:ext cx="5029200" cy="1188720"/>
          </a:xfrm>
          <a:prstGeom prst="rect">
            <a:avLst/>
          </a:prstGeom>
          <a:noFill/>
          <a:ln/>
        </p:spPr>
        <p:txBody>
          <a:bodyPr wrap="square" lIns="0" tIns="0" rIns="0" bIns="0" rtlCol="0" anchor="ctr"/>
          <a:lstStyle/>
          <a:p>
            <a:pPr indent="0" marL="0">
              <a:lnSpc>
                <a:spcPts val="2000"/>
              </a:lnSpc>
              <a:buNone/>
            </a:pPr>
            <a:r>
              <a:rPr lang="en-US" sz="1400" dirty="0">
                <a:solidFill>
                  <a:srgbClr val="555E68"/>
                </a:solidFill>
                <a:latin typeface="Arial" pitchFamily="34" charset="0"/>
                <a:ea typeface="Arial" pitchFamily="34" charset="-122"/>
                <a:cs typeface="Arial" pitchFamily="34" charset="-120"/>
              </a:rPr>
              <a:t>Apple's tracking prompt broke every attribution-based number overnight. MER didn't move, because it was never built on tracking in the first place.</a:t>
            </a:r>
            <a:endParaRPr lang="en-US" sz="1400" dirty="0"/>
          </a:p>
        </p:txBody>
      </p:sp>
      <p:sp>
        <p:nvSpPr>
          <p:cNvPr id="12" name="Text 10"/>
          <p:cNvSpPr/>
          <p:nvPr/>
        </p:nvSpPr>
        <p:spPr>
          <a:xfrm>
            <a:off x="6400800" y="4069080"/>
            <a:ext cx="5029200" cy="365760"/>
          </a:xfrm>
          <a:prstGeom prst="rect">
            <a:avLst/>
          </a:prstGeom>
          <a:noFill/>
          <a:ln/>
        </p:spPr>
        <p:txBody>
          <a:bodyPr wrap="square" lIns="0" tIns="0" rIns="0" bIns="0" rtlCol="0" anchor="ctr"/>
          <a:lstStyle/>
          <a:p>
            <a:pPr indent="0" marL="0">
              <a:buNone/>
            </a:pPr>
            <a:r>
              <a:rPr lang="en-US" sz="1700" b="1" dirty="0">
                <a:solidFill>
                  <a:srgbClr val="121212"/>
                </a:solidFill>
                <a:latin typeface="Arial" pitchFamily="34" charset="0"/>
                <a:ea typeface="Arial" pitchFamily="34" charset="-122"/>
                <a:cs typeface="Arial" pitchFamily="34" charset="-120"/>
              </a:rPr>
              <a:t>It survived Meta's March 2026 change</a:t>
            </a:r>
            <a:endParaRPr lang="en-US" sz="1700" dirty="0"/>
          </a:p>
        </p:txBody>
      </p:sp>
      <p:sp>
        <p:nvSpPr>
          <p:cNvPr id="13" name="Text 11"/>
          <p:cNvSpPr/>
          <p:nvPr/>
        </p:nvSpPr>
        <p:spPr>
          <a:xfrm>
            <a:off x="6400800" y="4480560"/>
            <a:ext cx="5029200" cy="1188720"/>
          </a:xfrm>
          <a:prstGeom prst="rect">
            <a:avLst/>
          </a:prstGeom>
          <a:noFill/>
          <a:ln/>
        </p:spPr>
        <p:txBody>
          <a:bodyPr wrap="square" lIns="0" tIns="0" rIns="0" bIns="0" rtlCol="0" anchor="ctr"/>
          <a:lstStyle/>
          <a:p>
            <a:pPr indent="0" marL="0">
              <a:lnSpc>
                <a:spcPts val="2000"/>
              </a:lnSpc>
              <a:buNone/>
            </a:pPr>
            <a:r>
              <a:rPr lang="en-US" sz="1400" dirty="0">
                <a:solidFill>
                  <a:srgbClr val="555E68"/>
                </a:solidFill>
                <a:latin typeface="Arial" pitchFamily="34" charset="0"/>
                <a:ea typeface="Arial" pitchFamily="34" charset="-122"/>
                <a:cs typeface="Arial" pitchFamily="34" charset="-120"/>
              </a:rPr>
              <a:t>Meta redefined what counts as a click; reported conversions fell. Teams watching MER didn't panic. The dashboard recalibrated. The bank statement hadn't moved.</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121212"/>
                </a:solidFill>
                <a:latin typeface="Arial" pitchFamily="34" charset="0"/>
                <a:ea typeface="Arial" pitchFamily="34" charset="-122"/>
                <a:cs typeface="Arial" pitchFamily="34" charset="-120"/>
              </a:rPr>
              <a:t>06</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960120"/>
            <a:ext cx="10607040" cy="292608"/>
          </a:xfrm>
          <a:prstGeom prst="rect">
            <a:avLst/>
          </a:prstGeom>
          <a:noFill/>
          <a:ln/>
        </p:spPr>
        <p:txBody>
          <a:bodyPr wrap="square" lIns="0" tIns="0" rIns="0" bIns="0" rtlCol="0" anchor="ctr"/>
          <a:lstStyle/>
          <a:p>
            <a:pPr indent="0" marL="0">
              <a:buNone/>
            </a:pPr>
            <a:r>
              <a:rPr lang="en-US" sz="1200" b="1" spc="300" kern="0" dirty="0">
                <a:solidFill>
                  <a:srgbClr val="2E5A8C"/>
                </a:solidFill>
                <a:latin typeface="Arial" pitchFamily="34" charset="0"/>
                <a:ea typeface="Arial" pitchFamily="34" charset="-122"/>
                <a:cs typeface="Arial" pitchFamily="34" charset="-120"/>
              </a:rPr>
              <a:t>MER ALONE IS SILENT ON PROFIT</a:t>
            </a:r>
            <a:endParaRPr lang="en-US" sz="1200" dirty="0"/>
          </a:p>
        </p:txBody>
      </p:sp>
      <p:sp>
        <p:nvSpPr>
          <p:cNvPr id="6" name="Text 4"/>
          <p:cNvSpPr/>
          <p:nvPr/>
        </p:nvSpPr>
        <p:spPr>
          <a:xfrm>
            <a:off x="777240" y="1371600"/>
            <a:ext cx="10607040" cy="822960"/>
          </a:xfrm>
          <a:prstGeom prst="rect">
            <a:avLst/>
          </a:prstGeom>
          <a:noFill/>
          <a:ln/>
        </p:spPr>
        <p:txBody>
          <a:bodyPr wrap="square" lIns="0" tIns="0" rIns="0" bIns="0" rtlCol="0" anchor="ctr"/>
          <a:lstStyle/>
          <a:p>
            <a:pPr indent="0" marL="0">
              <a:buNone/>
            </a:pPr>
            <a:r>
              <a:rPr lang="en-US" sz="3100" b="1" dirty="0">
                <a:solidFill>
                  <a:srgbClr val="121212"/>
                </a:solidFill>
                <a:latin typeface="Arial" pitchFamily="34" charset="0"/>
                <a:ea typeface="Arial" pitchFamily="34" charset="-122"/>
                <a:cs typeface="Arial" pitchFamily="34" charset="-120"/>
              </a:rPr>
              <a:t>The one line every growth team should know.</a:t>
            </a:r>
            <a:endParaRPr lang="en-US" sz="3100" dirty="0"/>
          </a:p>
        </p:txBody>
      </p:sp>
      <p:sp>
        <p:nvSpPr>
          <p:cNvPr id="7" name="Shape 5"/>
          <p:cNvSpPr/>
          <p:nvPr/>
        </p:nvSpPr>
        <p:spPr>
          <a:xfrm>
            <a:off x="777240" y="2468880"/>
            <a:ext cx="6446520" cy="1234440"/>
          </a:xfrm>
          <a:prstGeom prst="roundRect">
            <a:avLst>
              <a:gd name="adj" fmla="val 5926"/>
            </a:avLst>
          </a:prstGeom>
          <a:solidFill>
            <a:srgbClr val="121212"/>
          </a:solidFill>
          <a:ln/>
          <a:effectLst>
            <a:outerShdw sx="100000" sy="100000" kx="0" ky="0" algn="bl" rotWithShape="0" blurRad="114300" dist="38100" dir="5400000">
              <a:srgbClr val="9AA3AE">
                <a:alpha val="22000"/>
              </a:srgbClr>
            </a:outerShdw>
          </a:effectLst>
        </p:spPr>
      </p:sp>
      <p:sp>
        <p:nvSpPr>
          <p:cNvPr id="8" name="Text 6"/>
          <p:cNvSpPr/>
          <p:nvPr/>
        </p:nvSpPr>
        <p:spPr>
          <a:xfrm>
            <a:off x="1188720" y="2468880"/>
            <a:ext cx="5669280" cy="1234440"/>
          </a:xfrm>
          <a:prstGeom prst="rect">
            <a:avLst/>
          </a:prstGeom>
          <a:noFill/>
          <a:ln/>
        </p:spPr>
        <p:txBody>
          <a:bodyPr wrap="square" lIns="0" tIns="0" rIns="0" bIns="0" rtlCol="0" anchor="ctr"/>
          <a:lstStyle/>
          <a:p>
            <a:pPr indent="0" marL="0">
              <a:buNone/>
            </a:pPr>
            <a:r>
              <a:rPr lang="en-US" sz="2200" b="1" dirty="0">
                <a:solidFill>
                  <a:srgbClr val="FFFFFF"/>
                </a:solidFill>
                <a:latin typeface="Arial" pitchFamily="34" charset="0"/>
                <a:ea typeface="Arial" pitchFamily="34" charset="-122"/>
                <a:cs typeface="Arial" pitchFamily="34" charset="-120"/>
              </a:rPr>
              <a:t>Breakeven MER  </a:t>
            </a:r>
            <a:pPr indent="0" marL="0">
              <a:buNone/>
            </a:pPr>
            <a:r>
              <a:rPr lang="en-US" sz="2000" dirty="0">
                <a:solidFill>
                  <a:srgbClr val="C9D2DC"/>
                </a:solidFill>
                <a:latin typeface="Arial" pitchFamily="34" charset="0"/>
                <a:ea typeface="Arial" pitchFamily="34" charset="-122"/>
                <a:cs typeface="Arial" pitchFamily="34" charset="-120"/>
              </a:rPr>
              <a:t>=</a:t>
            </a:r>
            <a:pPr indent="0" marL="0">
              <a:buNone/>
            </a:pPr>
            <a:r>
              <a:rPr lang="en-US" sz="2200" b="1" dirty="0">
                <a:solidFill>
                  <a:srgbClr val="FFFFFF"/>
                </a:solidFill>
                <a:latin typeface="Arial" pitchFamily="34" charset="0"/>
                <a:ea typeface="Arial" pitchFamily="34" charset="-122"/>
                <a:cs typeface="Arial" pitchFamily="34" charset="-120"/>
              </a:rPr>
              <a:t>  1 ÷ contribution margin</a:t>
            </a:r>
            <a:endParaRPr lang="en-US" sz="2200" dirty="0"/>
          </a:p>
        </p:txBody>
      </p:sp>
      <p:sp>
        <p:nvSpPr>
          <p:cNvPr id="9" name="Text 7"/>
          <p:cNvSpPr/>
          <p:nvPr/>
        </p:nvSpPr>
        <p:spPr>
          <a:xfrm>
            <a:off x="777240" y="3931920"/>
            <a:ext cx="6446520" cy="914400"/>
          </a:xfrm>
          <a:prstGeom prst="rect">
            <a:avLst/>
          </a:prstGeom>
          <a:noFill/>
          <a:ln/>
        </p:spPr>
        <p:txBody>
          <a:bodyPr wrap="square" lIns="0" tIns="0" rIns="0" bIns="0" rtlCol="0" anchor="ctr"/>
          <a:lstStyle/>
          <a:p>
            <a:pPr indent="0" marL="0">
              <a:lnSpc>
                <a:spcPts val="2100"/>
              </a:lnSpc>
              <a:buNone/>
            </a:pPr>
            <a:r>
              <a:rPr lang="en-US" sz="1500" dirty="0">
                <a:solidFill>
                  <a:srgbClr val="555E68"/>
                </a:solidFill>
                <a:latin typeface="Arial" pitchFamily="34" charset="0"/>
                <a:ea typeface="Arial" pitchFamily="34" charset="-122"/>
                <a:cs typeface="Arial" pitchFamily="34" charset="-120"/>
              </a:rPr>
              <a:t>Below this line, every extra pound of spend loses money on the first sale. You are now betting on lifetime value, whether you meant to or not.</a:t>
            </a:r>
            <a:endParaRPr lang="en-US" sz="1500" dirty="0"/>
          </a:p>
        </p:txBody>
      </p:sp>
      <p:sp>
        <p:nvSpPr>
          <p:cNvPr id="10" name="Text 8"/>
          <p:cNvSpPr/>
          <p:nvPr/>
        </p:nvSpPr>
        <p:spPr>
          <a:xfrm>
            <a:off x="777240" y="4892040"/>
            <a:ext cx="6446520" cy="1097280"/>
          </a:xfrm>
          <a:prstGeom prst="rect">
            <a:avLst/>
          </a:prstGeom>
          <a:noFill/>
          <a:ln/>
        </p:spPr>
        <p:txBody>
          <a:bodyPr wrap="square" lIns="0" tIns="0" rIns="0" bIns="0" rtlCol="0" anchor="ctr"/>
          <a:lstStyle/>
          <a:p>
            <a:pPr indent="0" marL="0">
              <a:lnSpc>
                <a:spcPts val="1900"/>
              </a:lnSpc>
              <a:buNone/>
            </a:pPr>
            <a:r>
              <a:rPr lang="en-US" sz="1350" b="1" dirty="0">
                <a:solidFill>
                  <a:srgbClr val="121212"/>
                </a:solidFill>
                <a:latin typeface="Arial" pitchFamily="34" charset="0"/>
                <a:ea typeface="Arial" pitchFamily="34" charset="-122"/>
                <a:cs typeface="Arial" pitchFamily="34" charset="-120"/>
              </a:rPr>
              <a:t>What your CFO actually wants is contribution MER: </a:t>
            </a:r>
            <a:pPr indent="0" marL="0">
              <a:lnSpc>
                <a:spcPts val="1900"/>
              </a:lnSpc>
              <a:buNone/>
            </a:pPr>
            <a:r>
              <a:rPr lang="en-US" sz="1350" dirty="0">
                <a:solidFill>
                  <a:srgbClr val="555E68"/>
                </a:solidFill>
                <a:latin typeface="Arial" pitchFamily="34" charset="0"/>
                <a:ea typeface="Arial" pitchFamily="34" charset="-122"/>
                <a:cs typeface="Arial" pitchFamily="34" charset="-120"/>
              </a:rPr>
              <a:t>contribution profit (revenue after COGS, fulfilment, fees and returns) over spend. A 4x MER on 20% margins is a worse business than a 3x on 50%.</a:t>
            </a:r>
            <a:endParaRPr lang="en-US" sz="1350" dirty="0"/>
          </a:p>
        </p:txBody>
      </p:sp>
      <p:sp>
        <p:nvSpPr>
          <p:cNvPr id="11" name="Shape 9"/>
          <p:cNvSpPr/>
          <p:nvPr/>
        </p:nvSpPr>
        <p:spPr>
          <a:xfrm>
            <a:off x="7635240" y="2468880"/>
            <a:ext cx="3749040" cy="585216"/>
          </a:xfrm>
          <a:prstGeom prst="rect">
            <a:avLst/>
          </a:prstGeom>
          <a:solidFill>
            <a:srgbClr val="121212"/>
          </a:solidFill>
          <a:ln w="6350">
            <a:solidFill>
              <a:srgbClr val="C9D2DC"/>
            </a:solidFill>
            <a:prstDash val="solid"/>
          </a:ln>
        </p:spPr>
      </p:sp>
      <p:sp>
        <p:nvSpPr>
          <p:cNvPr id="12" name="Text 10"/>
          <p:cNvSpPr/>
          <p:nvPr/>
        </p:nvSpPr>
        <p:spPr>
          <a:xfrm>
            <a:off x="7863840" y="2468880"/>
            <a:ext cx="1874520" cy="585216"/>
          </a:xfrm>
          <a:prstGeom prst="rect">
            <a:avLst/>
          </a:prstGeom>
          <a:noFill/>
          <a:ln/>
        </p:spPr>
        <p:txBody>
          <a:bodyPr wrap="square" lIns="0" tIns="0" rIns="0" bIns="0" rtlCol="0" anchor="ctr"/>
          <a:lstStyle/>
          <a:p>
            <a:pPr indent="0" marL="0">
              <a:buNone/>
            </a:pPr>
            <a:r>
              <a:rPr lang="en-US" sz="1200" b="1" dirty="0">
                <a:solidFill>
                  <a:srgbClr val="FFFFFF"/>
                </a:solidFill>
                <a:latin typeface="Arial" pitchFamily="34" charset="0"/>
                <a:ea typeface="Arial" pitchFamily="34" charset="-122"/>
                <a:cs typeface="Arial" pitchFamily="34" charset="-120"/>
              </a:rPr>
              <a:t>Contribution margin</a:t>
            </a:r>
            <a:endParaRPr lang="en-US" sz="1200" dirty="0"/>
          </a:p>
        </p:txBody>
      </p:sp>
      <p:sp>
        <p:nvSpPr>
          <p:cNvPr id="13" name="Text 11"/>
          <p:cNvSpPr/>
          <p:nvPr/>
        </p:nvSpPr>
        <p:spPr>
          <a:xfrm>
            <a:off x="9509760" y="2468880"/>
            <a:ext cx="1645920" cy="585216"/>
          </a:xfrm>
          <a:prstGeom prst="rect">
            <a:avLst/>
          </a:prstGeom>
          <a:noFill/>
          <a:ln/>
        </p:spPr>
        <p:txBody>
          <a:bodyPr wrap="square" lIns="0" tIns="0" rIns="0" bIns="0" rtlCol="0" anchor="ctr"/>
          <a:lstStyle/>
          <a:p>
            <a:pPr algn="r" indent="0" marL="0">
              <a:buNone/>
            </a:pPr>
            <a:r>
              <a:rPr lang="en-US" sz="1200" dirty="0">
                <a:solidFill>
                  <a:srgbClr val="FFFFFF"/>
                </a:solidFill>
                <a:latin typeface="Arial" pitchFamily="34" charset="0"/>
                <a:ea typeface="Arial" pitchFamily="34" charset="-122"/>
                <a:cs typeface="Arial" pitchFamily="34" charset="-120"/>
              </a:rPr>
              <a:t>Breakeven MER</a:t>
            </a:r>
            <a:endParaRPr lang="en-US" sz="1200" dirty="0"/>
          </a:p>
        </p:txBody>
      </p:sp>
      <p:sp>
        <p:nvSpPr>
          <p:cNvPr id="14" name="Shape 12"/>
          <p:cNvSpPr/>
          <p:nvPr/>
        </p:nvSpPr>
        <p:spPr>
          <a:xfrm>
            <a:off x="7635240" y="3054096"/>
            <a:ext cx="3749040" cy="585216"/>
          </a:xfrm>
          <a:prstGeom prst="rect">
            <a:avLst/>
          </a:prstGeom>
          <a:solidFill>
            <a:srgbClr val="FFFFFF"/>
          </a:solidFill>
          <a:ln w="6350">
            <a:solidFill>
              <a:srgbClr val="C9D2DC"/>
            </a:solidFill>
            <a:prstDash val="solid"/>
          </a:ln>
        </p:spPr>
      </p:sp>
      <p:sp>
        <p:nvSpPr>
          <p:cNvPr id="15" name="Text 13"/>
          <p:cNvSpPr/>
          <p:nvPr/>
        </p:nvSpPr>
        <p:spPr>
          <a:xfrm>
            <a:off x="7863840" y="3054096"/>
            <a:ext cx="1874520" cy="585216"/>
          </a:xfrm>
          <a:prstGeom prst="rect">
            <a:avLst/>
          </a:prstGeom>
          <a:noFill/>
          <a:ln/>
        </p:spPr>
        <p:txBody>
          <a:bodyPr wrap="square" lIns="0" tIns="0" rIns="0" bIns="0" rtlCol="0" anchor="ctr"/>
          <a:lstStyle/>
          <a:p>
            <a:pPr indent="0" marL="0">
              <a:buNone/>
            </a:pPr>
            <a:r>
              <a:rPr lang="en-US" sz="1600" dirty="0">
                <a:solidFill>
                  <a:srgbClr val="121212"/>
                </a:solidFill>
                <a:latin typeface="Arial" pitchFamily="34" charset="0"/>
                <a:ea typeface="Arial" pitchFamily="34" charset="-122"/>
                <a:cs typeface="Arial" pitchFamily="34" charset="-120"/>
              </a:rPr>
              <a:t>50%</a:t>
            </a:r>
            <a:endParaRPr lang="en-US" sz="1600" dirty="0"/>
          </a:p>
        </p:txBody>
      </p:sp>
      <p:sp>
        <p:nvSpPr>
          <p:cNvPr id="16" name="Text 14"/>
          <p:cNvSpPr/>
          <p:nvPr/>
        </p:nvSpPr>
        <p:spPr>
          <a:xfrm>
            <a:off x="9509760" y="3054096"/>
            <a:ext cx="1645920" cy="585216"/>
          </a:xfrm>
          <a:prstGeom prst="rect">
            <a:avLst/>
          </a:prstGeom>
          <a:noFill/>
          <a:ln/>
        </p:spPr>
        <p:txBody>
          <a:bodyPr wrap="square" lIns="0" tIns="0" rIns="0" bIns="0" rtlCol="0" anchor="ctr"/>
          <a:lstStyle/>
          <a:p>
            <a:pPr algn="r" indent="0" marL="0">
              <a:buNone/>
            </a:pPr>
            <a:r>
              <a:rPr lang="en-US" sz="1600" b="1" dirty="0">
                <a:solidFill>
                  <a:srgbClr val="121212"/>
                </a:solidFill>
                <a:latin typeface="Arial" pitchFamily="34" charset="0"/>
                <a:ea typeface="Arial" pitchFamily="34" charset="-122"/>
                <a:cs typeface="Arial" pitchFamily="34" charset="-120"/>
              </a:rPr>
              <a:t>2.0x</a:t>
            </a:r>
            <a:endParaRPr lang="en-US" sz="1600" dirty="0"/>
          </a:p>
        </p:txBody>
      </p:sp>
      <p:sp>
        <p:nvSpPr>
          <p:cNvPr id="17" name="Shape 15"/>
          <p:cNvSpPr/>
          <p:nvPr/>
        </p:nvSpPr>
        <p:spPr>
          <a:xfrm>
            <a:off x="7635240" y="3639312"/>
            <a:ext cx="3749040" cy="585216"/>
          </a:xfrm>
          <a:prstGeom prst="rect">
            <a:avLst/>
          </a:prstGeom>
          <a:solidFill>
            <a:srgbClr val="F4F6F8"/>
          </a:solidFill>
          <a:ln w="6350">
            <a:solidFill>
              <a:srgbClr val="C9D2DC"/>
            </a:solidFill>
            <a:prstDash val="solid"/>
          </a:ln>
        </p:spPr>
      </p:sp>
      <p:sp>
        <p:nvSpPr>
          <p:cNvPr id="18" name="Text 16"/>
          <p:cNvSpPr/>
          <p:nvPr/>
        </p:nvSpPr>
        <p:spPr>
          <a:xfrm>
            <a:off x="7863840" y="3639312"/>
            <a:ext cx="1874520" cy="585216"/>
          </a:xfrm>
          <a:prstGeom prst="rect">
            <a:avLst/>
          </a:prstGeom>
          <a:noFill/>
          <a:ln/>
        </p:spPr>
        <p:txBody>
          <a:bodyPr wrap="square" lIns="0" tIns="0" rIns="0" bIns="0" rtlCol="0" anchor="ctr"/>
          <a:lstStyle/>
          <a:p>
            <a:pPr indent="0" marL="0">
              <a:buNone/>
            </a:pPr>
            <a:r>
              <a:rPr lang="en-US" sz="1600" dirty="0">
                <a:solidFill>
                  <a:srgbClr val="121212"/>
                </a:solidFill>
                <a:latin typeface="Arial" pitchFamily="34" charset="0"/>
                <a:ea typeface="Arial" pitchFamily="34" charset="-122"/>
                <a:cs typeface="Arial" pitchFamily="34" charset="-120"/>
              </a:rPr>
              <a:t>40%</a:t>
            </a:r>
            <a:endParaRPr lang="en-US" sz="1600" dirty="0"/>
          </a:p>
        </p:txBody>
      </p:sp>
      <p:sp>
        <p:nvSpPr>
          <p:cNvPr id="19" name="Text 17"/>
          <p:cNvSpPr/>
          <p:nvPr/>
        </p:nvSpPr>
        <p:spPr>
          <a:xfrm>
            <a:off x="9509760" y="3639312"/>
            <a:ext cx="1645920" cy="585216"/>
          </a:xfrm>
          <a:prstGeom prst="rect">
            <a:avLst/>
          </a:prstGeom>
          <a:noFill/>
          <a:ln/>
        </p:spPr>
        <p:txBody>
          <a:bodyPr wrap="square" lIns="0" tIns="0" rIns="0" bIns="0" rtlCol="0" anchor="ctr"/>
          <a:lstStyle/>
          <a:p>
            <a:pPr algn="r" indent="0" marL="0">
              <a:buNone/>
            </a:pPr>
            <a:r>
              <a:rPr lang="en-US" sz="1600" b="1" dirty="0">
                <a:solidFill>
                  <a:srgbClr val="121212"/>
                </a:solidFill>
                <a:latin typeface="Arial" pitchFamily="34" charset="0"/>
                <a:ea typeface="Arial" pitchFamily="34" charset="-122"/>
                <a:cs typeface="Arial" pitchFamily="34" charset="-120"/>
              </a:rPr>
              <a:t>2.5x</a:t>
            </a:r>
            <a:endParaRPr lang="en-US" sz="1600" dirty="0"/>
          </a:p>
        </p:txBody>
      </p:sp>
      <p:sp>
        <p:nvSpPr>
          <p:cNvPr id="20" name="Shape 18"/>
          <p:cNvSpPr/>
          <p:nvPr/>
        </p:nvSpPr>
        <p:spPr>
          <a:xfrm>
            <a:off x="7635240" y="4224528"/>
            <a:ext cx="3749040" cy="585216"/>
          </a:xfrm>
          <a:prstGeom prst="rect">
            <a:avLst/>
          </a:prstGeom>
          <a:solidFill>
            <a:srgbClr val="FFFFFF"/>
          </a:solidFill>
          <a:ln w="6350">
            <a:solidFill>
              <a:srgbClr val="C9D2DC"/>
            </a:solidFill>
            <a:prstDash val="solid"/>
          </a:ln>
        </p:spPr>
      </p:sp>
      <p:sp>
        <p:nvSpPr>
          <p:cNvPr id="21" name="Text 19"/>
          <p:cNvSpPr/>
          <p:nvPr/>
        </p:nvSpPr>
        <p:spPr>
          <a:xfrm>
            <a:off x="7863840" y="4224528"/>
            <a:ext cx="1874520" cy="585216"/>
          </a:xfrm>
          <a:prstGeom prst="rect">
            <a:avLst/>
          </a:prstGeom>
          <a:noFill/>
          <a:ln/>
        </p:spPr>
        <p:txBody>
          <a:bodyPr wrap="square" lIns="0" tIns="0" rIns="0" bIns="0" rtlCol="0" anchor="ctr"/>
          <a:lstStyle/>
          <a:p>
            <a:pPr indent="0" marL="0">
              <a:buNone/>
            </a:pPr>
            <a:r>
              <a:rPr lang="en-US" sz="1600" dirty="0">
                <a:solidFill>
                  <a:srgbClr val="121212"/>
                </a:solidFill>
                <a:latin typeface="Arial" pitchFamily="34" charset="0"/>
                <a:ea typeface="Arial" pitchFamily="34" charset="-122"/>
                <a:cs typeface="Arial" pitchFamily="34" charset="-120"/>
              </a:rPr>
              <a:t>30%</a:t>
            </a:r>
            <a:endParaRPr lang="en-US" sz="1600" dirty="0"/>
          </a:p>
        </p:txBody>
      </p:sp>
      <p:sp>
        <p:nvSpPr>
          <p:cNvPr id="22" name="Text 20"/>
          <p:cNvSpPr/>
          <p:nvPr/>
        </p:nvSpPr>
        <p:spPr>
          <a:xfrm>
            <a:off x="9509760" y="4224528"/>
            <a:ext cx="1645920" cy="585216"/>
          </a:xfrm>
          <a:prstGeom prst="rect">
            <a:avLst/>
          </a:prstGeom>
          <a:noFill/>
          <a:ln/>
        </p:spPr>
        <p:txBody>
          <a:bodyPr wrap="square" lIns="0" tIns="0" rIns="0" bIns="0" rtlCol="0" anchor="ctr"/>
          <a:lstStyle/>
          <a:p>
            <a:pPr algn="r" indent="0" marL="0">
              <a:buNone/>
            </a:pPr>
            <a:r>
              <a:rPr lang="en-US" sz="1600" b="1" dirty="0">
                <a:solidFill>
                  <a:srgbClr val="2E5A8C"/>
                </a:solidFill>
                <a:latin typeface="Arial" pitchFamily="34" charset="0"/>
                <a:ea typeface="Arial" pitchFamily="34" charset="-122"/>
                <a:cs typeface="Arial" pitchFamily="34" charset="-120"/>
              </a:rPr>
              <a:t>3.3x</a:t>
            </a:r>
            <a:endParaRPr lang="en-US" sz="1600" dirty="0"/>
          </a:p>
        </p:txBody>
      </p:sp>
      <p:sp>
        <p:nvSpPr>
          <p:cNvPr id="23" name="Shape 21"/>
          <p:cNvSpPr/>
          <p:nvPr/>
        </p:nvSpPr>
        <p:spPr>
          <a:xfrm>
            <a:off x="7635240" y="4809744"/>
            <a:ext cx="3749040" cy="585216"/>
          </a:xfrm>
          <a:prstGeom prst="rect">
            <a:avLst/>
          </a:prstGeom>
          <a:solidFill>
            <a:srgbClr val="F4F6F8"/>
          </a:solidFill>
          <a:ln w="6350">
            <a:solidFill>
              <a:srgbClr val="C9D2DC"/>
            </a:solidFill>
            <a:prstDash val="solid"/>
          </a:ln>
        </p:spPr>
      </p:sp>
      <p:sp>
        <p:nvSpPr>
          <p:cNvPr id="24" name="Text 22"/>
          <p:cNvSpPr/>
          <p:nvPr/>
        </p:nvSpPr>
        <p:spPr>
          <a:xfrm>
            <a:off x="7863840" y="4809744"/>
            <a:ext cx="1874520" cy="585216"/>
          </a:xfrm>
          <a:prstGeom prst="rect">
            <a:avLst/>
          </a:prstGeom>
          <a:noFill/>
          <a:ln/>
        </p:spPr>
        <p:txBody>
          <a:bodyPr wrap="square" lIns="0" tIns="0" rIns="0" bIns="0" rtlCol="0" anchor="ctr"/>
          <a:lstStyle/>
          <a:p>
            <a:pPr indent="0" marL="0">
              <a:buNone/>
            </a:pPr>
            <a:r>
              <a:rPr lang="en-US" sz="1600" dirty="0">
                <a:solidFill>
                  <a:srgbClr val="121212"/>
                </a:solidFill>
                <a:latin typeface="Arial" pitchFamily="34" charset="0"/>
                <a:ea typeface="Arial" pitchFamily="34" charset="-122"/>
                <a:cs typeface="Arial" pitchFamily="34" charset="-120"/>
              </a:rPr>
              <a:t>20%</a:t>
            </a:r>
            <a:endParaRPr lang="en-US" sz="1600" dirty="0"/>
          </a:p>
        </p:txBody>
      </p:sp>
      <p:sp>
        <p:nvSpPr>
          <p:cNvPr id="25" name="Text 23"/>
          <p:cNvSpPr/>
          <p:nvPr/>
        </p:nvSpPr>
        <p:spPr>
          <a:xfrm>
            <a:off x="9509760" y="4809744"/>
            <a:ext cx="1645920" cy="585216"/>
          </a:xfrm>
          <a:prstGeom prst="rect">
            <a:avLst/>
          </a:prstGeom>
          <a:noFill/>
          <a:ln/>
        </p:spPr>
        <p:txBody>
          <a:bodyPr wrap="square" lIns="0" tIns="0" rIns="0" bIns="0" rtlCol="0" anchor="ctr"/>
          <a:lstStyle/>
          <a:p>
            <a:pPr algn="r" indent="0" marL="0">
              <a:buNone/>
            </a:pPr>
            <a:r>
              <a:rPr lang="en-US" sz="1600" b="1" dirty="0">
                <a:solidFill>
                  <a:srgbClr val="121212"/>
                </a:solidFill>
                <a:latin typeface="Arial" pitchFamily="34" charset="0"/>
                <a:ea typeface="Arial" pitchFamily="34" charset="-122"/>
                <a:cs typeface="Arial" pitchFamily="34" charset="-120"/>
              </a:rPr>
              <a:t>5.0x</a:t>
            </a: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121212"/>
                </a:solidFill>
                <a:latin typeface="Arial" pitchFamily="34" charset="0"/>
                <a:ea typeface="Arial" pitchFamily="34" charset="-122"/>
                <a:cs typeface="Arial" pitchFamily="34" charset="-120"/>
              </a:rPr>
              <a:t>07</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960120"/>
            <a:ext cx="10607040" cy="292608"/>
          </a:xfrm>
          <a:prstGeom prst="rect">
            <a:avLst/>
          </a:prstGeom>
          <a:noFill/>
          <a:ln/>
        </p:spPr>
        <p:txBody>
          <a:bodyPr wrap="square" lIns="0" tIns="0" rIns="0" bIns="0" rtlCol="0" anchor="ctr"/>
          <a:lstStyle/>
          <a:p>
            <a:pPr indent="0" marL="0">
              <a:buNone/>
            </a:pPr>
            <a:r>
              <a:rPr lang="en-US" sz="1200" b="1" spc="300" kern="0" dirty="0">
                <a:solidFill>
                  <a:srgbClr val="2E5A8C"/>
                </a:solidFill>
                <a:latin typeface="Arial" pitchFamily="34" charset="0"/>
                <a:ea typeface="Arial" pitchFamily="34" charset="-122"/>
                <a:cs typeface="Arial" pitchFamily="34" charset="-120"/>
              </a:rPr>
              <a:t>MER IS A STACK, NOT A NUMBER</a:t>
            </a:r>
            <a:endParaRPr lang="en-US" sz="1200" dirty="0"/>
          </a:p>
        </p:txBody>
      </p:sp>
      <p:sp>
        <p:nvSpPr>
          <p:cNvPr id="6" name="Text 4"/>
          <p:cNvSpPr/>
          <p:nvPr/>
        </p:nvSpPr>
        <p:spPr>
          <a:xfrm>
            <a:off x="777240" y="1371600"/>
            <a:ext cx="10607040" cy="822960"/>
          </a:xfrm>
          <a:prstGeom prst="rect">
            <a:avLst/>
          </a:prstGeom>
          <a:noFill/>
          <a:ln/>
        </p:spPr>
        <p:txBody>
          <a:bodyPr wrap="square" lIns="0" tIns="0" rIns="0" bIns="0" rtlCol="0" anchor="ctr"/>
          <a:lstStyle/>
          <a:p>
            <a:pPr indent="0" marL="0">
              <a:buNone/>
            </a:pPr>
            <a:r>
              <a:rPr lang="en-US" sz="3300" b="1" dirty="0">
                <a:solidFill>
                  <a:srgbClr val="121212"/>
                </a:solidFill>
                <a:latin typeface="Arial" pitchFamily="34" charset="0"/>
                <a:ea typeface="Arial" pitchFamily="34" charset="-122"/>
                <a:cs typeface="Arial" pitchFamily="34" charset="-120"/>
              </a:rPr>
              <a:t>Four layers. Each a sharper question.</a:t>
            </a:r>
            <a:endParaRPr lang="en-US" sz="3300" dirty="0"/>
          </a:p>
        </p:txBody>
      </p:sp>
      <p:sp>
        <p:nvSpPr>
          <p:cNvPr id="7" name="Shape 5"/>
          <p:cNvSpPr/>
          <p:nvPr/>
        </p:nvSpPr>
        <p:spPr>
          <a:xfrm>
            <a:off x="777240" y="2606040"/>
            <a:ext cx="10634472" cy="841248"/>
          </a:xfrm>
          <a:prstGeom prst="roundRect">
            <a:avLst>
              <a:gd name="adj" fmla="val 6522"/>
            </a:avLst>
          </a:prstGeom>
          <a:solidFill>
            <a:srgbClr val="F4F6F8"/>
          </a:solidFill>
          <a:ln/>
        </p:spPr>
      </p:sp>
      <p:sp>
        <p:nvSpPr>
          <p:cNvPr id="8" name="Text 6"/>
          <p:cNvSpPr/>
          <p:nvPr/>
        </p:nvSpPr>
        <p:spPr>
          <a:xfrm>
            <a:off x="1143000" y="2715768"/>
            <a:ext cx="3108960" cy="621792"/>
          </a:xfrm>
          <a:prstGeom prst="rect">
            <a:avLst/>
          </a:prstGeom>
          <a:noFill/>
          <a:ln/>
        </p:spPr>
        <p:txBody>
          <a:bodyPr wrap="square" lIns="0" tIns="0" rIns="0" bIns="0" rtlCol="0" anchor="ctr"/>
          <a:lstStyle/>
          <a:p>
            <a:pPr indent="0" marL="0">
              <a:buNone/>
            </a:pPr>
            <a:r>
              <a:rPr lang="en-US" sz="1800" b="1" dirty="0">
                <a:solidFill>
                  <a:srgbClr val="121212"/>
                </a:solidFill>
                <a:latin typeface="Arial" pitchFamily="34" charset="0"/>
                <a:ea typeface="Arial" pitchFamily="34" charset="-122"/>
                <a:cs typeface="Arial" pitchFamily="34" charset="-120"/>
              </a:rPr>
              <a:t>Blended MER</a:t>
            </a:r>
            <a:endParaRPr lang="en-US" sz="1800" dirty="0"/>
          </a:p>
        </p:txBody>
      </p:sp>
      <p:sp>
        <p:nvSpPr>
          <p:cNvPr id="9" name="Text 7"/>
          <p:cNvSpPr/>
          <p:nvPr/>
        </p:nvSpPr>
        <p:spPr>
          <a:xfrm>
            <a:off x="4434840" y="2715768"/>
            <a:ext cx="4663440" cy="621792"/>
          </a:xfrm>
          <a:prstGeom prst="rect">
            <a:avLst/>
          </a:prstGeom>
          <a:noFill/>
          <a:ln/>
        </p:spPr>
        <p:txBody>
          <a:bodyPr wrap="square" lIns="0" tIns="0" rIns="0" bIns="0" rtlCol="0" anchor="ctr"/>
          <a:lstStyle/>
          <a:p>
            <a:pPr indent="0" marL="0">
              <a:lnSpc>
                <a:spcPts val="1600"/>
              </a:lnSpc>
              <a:buNone/>
            </a:pPr>
            <a:r>
              <a:rPr lang="en-US" sz="1300" dirty="0">
                <a:solidFill>
                  <a:srgbClr val="555E68"/>
                </a:solidFill>
                <a:latin typeface="Arial" pitchFamily="34" charset="0"/>
                <a:ea typeface="Arial" pitchFamily="34" charset="-122"/>
                <a:cs typeface="Arial" pitchFamily="34" charset="-120"/>
              </a:rPr>
              <a:t>Total revenue ÷ total spend. Is the whole system efficient?</a:t>
            </a:r>
            <a:endParaRPr lang="en-US" sz="1300" dirty="0"/>
          </a:p>
        </p:txBody>
      </p:sp>
      <p:sp>
        <p:nvSpPr>
          <p:cNvPr id="10" name="Text 8"/>
          <p:cNvSpPr/>
          <p:nvPr/>
        </p:nvSpPr>
        <p:spPr>
          <a:xfrm>
            <a:off x="9326880" y="2715768"/>
            <a:ext cx="1764792" cy="621792"/>
          </a:xfrm>
          <a:prstGeom prst="rect">
            <a:avLst/>
          </a:prstGeom>
          <a:noFill/>
          <a:ln/>
        </p:spPr>
        <p:txBody>
          <a:bodyPr wrap="square" lIns="0" tIns="0" rIns="0" bIns="0" rtlCol="0" anchor="ctr"/>
          <a:lstStyle/>
          <a:p>
            <a:pPr algn="r" indent="0" marL="0">
              <a:buNone/>
            </a:pPr>
            <a:r>
              <a:rPr lang="en-US" sz="1150" b="1" i="1" dirty="0">
                <a:solidFill>
                  <a:srgbClr val="2E5A8C"/>
                </a:solidFill>
                <a:latin typeface="Arial" pitchFamily="34" charset="0"/>
                <a:ea typeface="Arial" pitchFamily="34" charset="-122"/>
                <a:cs typeface="Arial" pitchFamily="34" charset="-120"/>
              </a:rPr>
              <a:t>The board number</a:t>
            </a:r>
            <a:endParaRPr lang="en-US" sz="1150" dirty="0"/>
          </a:p>
        </p:txBody>
      </p:sp>
      <p:sp>
        <p:nvSpPr>
          <p:cNvPr id="11" name="Shape 9"/>
          <p:cNvSpPr/>
          <p:nvPr/>
        </p:nvSpPr>
        <p:spPr>
          <a:xfrm>
            <a:off x="777240" y="3566160"/>
            <a:ext cx="10634472" cy="841248"/>
          </a:xfrm>
          <a:prstGeom prst="roundRect">
            <a:avLst>
              <a:gd name="adj" fmla="val 6522"/>
            </a:avLst>
          </a:prstGeom>
          <a:solidFill>
            <a:srgbClr val="E4EBF2"/>
          </a:solidFill>
          <a:ln/>
        </p:spPr>
      </p:sp>
      <p:sp>
        <p:nvSpPr>
          <p:cNvPr id="12" name="Text 10"/>
          <p:cNvSpPr/>
          <p:nvPr/>
        </p:nvSpPr>
        <p:spPr>
          <a:xfrm>
            <a:off x="1143000" y="3675888"/>
            <a:ext cx="3108960" cy="621792"/>
          </a:xfrm>
          <a:prstGeom prst="rect">
            <a:avLst/>
          </a:prstGeom>
          <a:noFill/>
          <a:ln/>
        </p:spPr>
        <p:txBody>
          <a:bodyPr wrap="square" lIns="0" tIns="0" rIns="0" bIns="0" rtlCol="0" anchor="ctr"/>
          <a:lstStyle/>
          <a:p>
            <a:pPr indent="0" marL="0">
              <a:buNone/>
            </a:pPr>
            <a:r>
              <a:rPr lang="en-US" sz="1800" b="1" dirty="0">
                <a:solidFill>
                  <a:srgbClr val="121212"/>
                </a:solidFill>
                <a:latin typeface="Arial" pitchFamily="34" charset="0"/>
                <a:ea typeface="Arial" pitchFamily="34" charset="-122"/>
                <a:cs typeface="Arial" pitchFamily="34" charset="-120"/>
              </a:rPr>
              <a:t>Contribution MER</a:t>
            </a:r>
            <a:endParaRPr lang="en-US" sz="1800" dirty="0"/>
          </a:p>
        </p:txBody>
      </p:sp>
      <p:sp>
        <p:nvSpPr>
          <p:cNvPr id="13" name="Text 11"/>
          <p:cNvSpPr/>
          <p:nvPr/>
        </p:nvSpPr>
        <p:spPr>
          <a:xfrm>
            <a:off x="4434840" y="3675888"/>
            <a:ext cx="4663440" cy="621792"/>
          </a:xfrm>
          <a:prstGeom prst="rect">
            <a:avLst/>
          </a:prstGeom>
          <a:noFill/>
          <a:ln/>
        </p:spPr>
        <p:txBody>
          <a:bodyPr wrap="square" lIns="0" tIns="0" rIns="0" bIns="0" rtlCol="0" anchor="ctr"/>
          <a:lstStyle/>
          <a:p>
            <a:pPr indent="0" marL="0">
              <a:lnSpc>
                <a:spcPts val="1600"/>
              </a:lnSpc>
              <a:buNone/>
            </a:pPr>
            <a:r>
              <a:rPr lang="en-US" sz="1300" dirty="0">
                <a:solidFill>
                  <a:srgbClr val="555E68"/>
                </a:solidFill>
                <a:latin typeface="Arial" pitchFamily="34" charset="0"/>
                <a:ea typeface="Arial" pitchFamily="34" charset="-122"/>
                <a:cs typeface="Arial" pitchFamily="34" charset="-120"/>
              </a:rPr>
              <a:t>Profit, not revenue. Is the system actually profitable?</a:t>
            </a:r>
            <a:endParaRPr lang="en-US" sz="1300" dirty="0"/>
          </a:p>
        </p:txBody>
      </p:sp>
      <p:sp>
        <p:nvSpPr>
          <p:cNvPr id="14" name="Text 12"/>
          <p:cNvSpPr/>
          <p:nvPr/>
        </p:nvSpPr>
        <p:spPr>
          <a:xfrm>
            <a:off x="9326880" y="3675888"/>
            <a:ext cx="1764792" cy="621792"/>
          </a:xfrm>
          <a:prstGeom prst="rect">
            <a:avLst/>
          </a:prstGeom>
          <a:noFill/>
          <a:ln/>
        </p:spPr>
        <p:txBody>
          <a:bodyPr wrap="square" lIns="0" tIns="0" rIns="0" bIns="0" rtlCol="0" anchor="ctr"/>
          <a:lstStyle/>
          <a:p>
            <a:pPr algn="r" indent="0" marL="0">
              <a:buNone/>
            </a:pPr>
            <a:r>
              <a:rPr lang="en-US" sz="1150" b="1" i="1" dirty="0">
                <a:solidFill>
                  <a:srgbClr val="2E5A8C"/>
                </a:solidFill>
                <a:latin typeface="Arial" pitchFamily="34" charset="0"/>
                <a:ea typeface="Arial" pitchFamily="34" charset="-122"/>
                <a:cs typeface="Arial" pitchFamily="34" charset="-120"/>
              </a:rPr>
              <a:t>The finance number</a:t>
            </a:r>
            <a:endParaRPr lang="en-US" sz="1150" dirty="0"/>
          </a:p>
        </p:txBody>
      </p:sp>
      <p:sp>
        <p:nvSpPr>
          <p:cNvPr id="15" name="Shape 13"/>
          <p:cNvSpPr/>
          <p:nvPr/>
        </p:nvSpPr>
        <p:spPr>
          <a:xfrm>
            <a:off x="777240" y="4526280"/>
            <a:ext cx="10634472" cy="841248"/>
          </a:xfrm>
          <a:prstGeom prst="roundRect">
            <a:avLst>
              <a:gd name="adj" fmla="val 6522"/>
            </a:avLst>
          </a:prstGeom>
          <a:solidFill>
            <a:srgbClr val="C7D6E6"/>
          </a:solidFill>
          <a:ln/>
        </p:spPr>
      </p:sp>
      <p:sp>
        <p:nvSpPr>
          <p:cNvPr id="16" name="Text 14"/>
          <p:cNvSpPr/>
          <p:nvPr/>
        </p:nvSpPr>
        <p:spPr>
          <a:xfrm>
            <a:off x="1143000" y="4636008"/>
            <a:ext cx="3108960" cy="621792"/>
          </a:xfrm>
          <a:prstGeom prst="rect">
            <a:avLst/>
          </a:prstGeom>
          <a:noFill/>
          <a:ln/>
        </p:spPr>
        <p:txBody>
          <a:bodyPr wrap="square" lIns="0" tIns="0" rIns="0" bIns="0" rtlCol="0" anchor="ctr"/>
          <a:lstStyle/>
          <a:p>
            <a:pPr indent="0" marL="0">
              <a:buNone/>
            </a:pPr>
            <a:r>
              <a:rPr lang="en-US" sz="1800" b="1" dirty="0">
                <a:solidFill>
                  <a:srgbClr val="121212"/>
                </a:solidFill>
                <a:latin typeface="Arial" pitchFamily="34" charset="0"/>
                <a:ea typeface="Arial" pitchFamily="34" charset="-122"/>
                <a:cs typeface="Arial" pitchFamily="34" charset="-120"/>
              </a:rPr>
              <a:t>New-customer MER</a:t>
            </a:r>
            <a:endParaRPr lang="en-US" sz="1800" dirty="0"/>
          </a:p>
        </p:txBody>
      </p:sp>
      <p:sp>
        <p:nvSpPr>
          <p:cNvPr id="17" name="Text 15"/>
          <p:cNvSpPr/>
          <p:nvPr/>
        </p:nvSpPr>
        <p:spPr>
          <a:xfrm>
            <a:off x="4434840" y="4636008"/>
            <a:ext cx="4663440" cy="621792"/>
          </a:xfrm>
          <a:prstGeom prst="rect">
            <a:avLst/>
          </a:prstGeom>
          <a:noFill/>
          <a:ln/>
        </p:spPr>
        <p:txBody>
          <a:bodyPr wrap="square" lIns="0" tIns="0" rIns="0" bIns="0" rtlCol="0" anchor="ctr"/>
          <a:lstStyle/>
          <a:p>
            <a:pPr indent="0" marL="0">
              <a:lnSpc>
                <a:spcPts val="1600"/>
              </a:lnSpc>
              <a:buNone/>
            </a:pPr>
            <a:r>
              <a:rPr lang="en-US" sz="1300" dirty="0">
                <a:solidFill>
                  <a:srgbClr val="44525F"/>
                </a:solidFill>
                <a:latin typeface="Arial" pitchFamily="34" charset="0"/>
                <a:ea typeface="Arial" pitchFamily="34" charset="-122"/>
                <a:cs typeface="Arial" pitchFamily="34" charset="-120"/>
              </a:rPr>
              <a:t>First-time-buyer revenue only. Acquiring, or just recycling?</a:t>
            </a:r>
            <a:endParaRPr lang="en-US" sz="1300" dirty="0"/>
          </a:p>
        </p:txBody>
      </p:sp>
      <p:sp>
        <p:nvSpPr>
          <p:cNvPr id="18" name="Text 16"/>
          <p:cNvSpPr/>
          <p:nvPr/>
        </p:nvSpPr>
        <p:spPr>
          <a:xfrm>
            <a:off x="9326880" y="4636008"/>
            <a:ext cx="1764792" cy="621792"/>
          </a:xfrm>
          <a:prstGeom prst="rect">
            <a:avLst/>
          </a:prstGeom>
          <a:noFill/>
          <a:ln/>
        </p:spPr>
        <p:txBody>
          <a:bodyPr wrap="square" lIns="0" tIns="0" rIns="0" bIns="0" rtlCol="0" anchor="ctr"/>
          <a:lstStyle/>
          <a:p>
            <a:pPr algn="r" indent="0" marL="0">
              <a:buNone/>
            </a:pPr>
            <a:r>
              <a:rPr lang="en-US" sz="1150" b="1" i="1" dirty="0">
                <a:solidFill>
                  <a:srgbClr val="2E5A8C"/>
                </a:solidFill>
                <a:latin typeface="Arial" pitchFamily="34" charset="0"/>
                <a:ea typeface="Arial" pitchFamily="34" charset="-122"/>
                <a:cs typeface="Arial" pitchFamily="34" charset="-120"/>
              </a:rPr>
              <a:t>Catches a stall early</a:t>
            </a:r>
            <a:endParaRPr lang="en-US" sz="1150" dirty="0"/>
          </a:p>
        </p:txBody>
      </p:sp>
      <p:sp>
        <p:nvSpPr>
          <p:cNvPr id="19" name="Shape 17"/>
          <p:cNvSpPr/>
          <p:nvPr/>
        </p:nvSpPr>
        <p:spPr>
          <a:xfrm>
            <a:off x="777240" y="5486400"/>
            <a:ext cx="10634472" cy="841248"/>
          </a:xfrm>
          <a:prstGeom prst="roundRect">
            <a:avLst>
              <a:gd name="adj" fmla="val 6522"/>
            </a:avLst>
          </a:prstGeom>
          <a:solidFill>
            <a:srgbClr val="121212"/>
          </a:solidFill>
          <a:ln/>
          <a:effectLst>
            <a:outerShdw sx="100000" sy="100000" kx="0" ky="0" algn="bl" rotWithShape="0" blurRad="114300" dist="38100" dir="5400000">
              <a:srgbClr val="9AA3AE">
                <a:alpha val="22000"/>
              </a:srgbClr>
            </a:outerShdw>
          </a:effectLst>
        </p:spPr>
      </p:sp>
      <p:sp>
        <p:nvSpPr>
          <p:cNvPr id="20" name="Text 18"/>
          <p:cNvSpPr/>
          <p:nvPr/>
        </p:nvSpPr>
        <p:spPr>
          <a:xfrm>
            <a:off x="1143000" y="5596128"/>
            <a:ext cx="3108960" cy="621792"/>
          </a:xfrm>
          <a:prstGeom prst="rect">
            <a:avLst/>
          </a:prstGeom>
          <a:noFill/>
          <a:ln/>
        </p:spPr>
        <p:txBody>
          <a:bodyPr wrap="square" lIns="0" tIns="0" rIns="0" bIns="0" rtlCol="0" anchor="ctr"/>
          <a:lstStyle/>
          <a:p>
            <a:pPr indent="0" marL="0">
              <a:buNone/>
            </a:pPr>
            <a:r>
              <a:rPr lang="en-US" sz="1800" b="1" dirty="0">
                <a:solidFill>
                  <a:srgbClr val="FFFFFF"/>
                </a:solidFill>
                <a:latin typeface="Arial" pitchFamily="34" charset="0"/>
                <a:ea typeface="Arial" pitchFamily="34" charset="-122"/>
                <a:cs typeface="Arial" pitchFamily="34" charset="-120"/>
              </a:rPr>
              <a:t>Incremental MER</a:t>
            </a:r>
            <a:endParaRPr lang="en-US" sz="1800" dirty="0"/>
          </a:p>
        </p:txBody>
      </p:sp>
      <p:sp>
        <p:nvSpPr>
          <p:cNvPr id="21" name="Text 19"/>
          <p:cNvSpPr/>
          <p:nvPr/>
        </p:nvSpPr>
        <p:spPr>
          <a:xfrm>
            <a:off x="4434840" y="5596128"/>
            <a:ext cx="4663440" cy="621792"/>
          </a:xfrm>
          <a:prstGeom prst="rect">
            <a:avLst/>
          </a:prstGeom>
          <a:noFill/>
          <a:ln/>
        </p:spPr>
        <p:txBody>
          <a:bodyPr wrap="square" lIns="0" tIns="0" rIns="0" bIns="0" rtlCol="0" anchor="ctr"/>
          <a:lstStyle/>
          <a:p>
            <a:pPr indent="0" marL="0">
              <a:lnSpc>
                <a:spcPts val="1600"/>
              </a:lnSpc>
              <a:buNone/>
            </a:pPr>
            <a:r>
              <a:rPr lang="en-US" sz="1300" dirty="0">
                <a:solidFill>
                  <a:srgbClr val="C8D0DA"/>
                </a:solidFill>
                <a:latin typeface="Arial" pitchFamily="34" charset="0"/>
                <a:ea typeface="Arial" pitchFamily="34" charset="-122"/>
                <a:cs typeface="Arial" pitchFamily="34" charset="-120"/>
              </a:rPr>
              <a:t>Revenue you would not have earned otherwise. The truth.</a:t>
            </a:r>
            <a:endParaRPr lang="en-US" sz="1300" dirty="0"/>
          </a:p>
        </p:txBody>
      </p:sp>
      <p:sp>
        <p:nvSpPr>
          <p:cNvPr id="22" name="Text 20"/>
          <p:cNvSpPr/>
          <p:nvPr/>
        </p:nvSpPr>
        <p:spPr>
          <a:xfrm>
            <a:off x="9326880" y="5596128"/>
            <a:ext cx="1764792" cy="621792"/>
          </a:xfrm>
          <a:prstGeom prst="rect">
            <a:avLst/>
          </a:prstGeom>
          <a:noFill/>
          <a:ln/>
        </p:spPr>
        <p:txBody>
          <a:bodyPr wrap="square" lIns="0" tIns="0" rIns="0" bIns="0" rtlCol="0" anchor="ctr"/>
          <a:lstStyle/>
          <a:p>
            <a:pPr algn="r" indent="0" marL="0">
              <a:buNone/>
            </a:pPr>
            <a:r>
              <a:rPr lang="en-US" sz="1150" b="1" i="1" dirty="0">
                <a:solidFill>
                  <a:srgbClr val="C9D2DC"/>
                </a:solidFill>
                <a:latin typeface="Arial" pitchFamily="34" charset="0"/>
                <a:ea typeface="Arial" pitchFamily="34" charset="-122"/>
                <a:cs typeface="Arial" pitchFamily="34" charset="-120"/>
              </a:rPr>
              <a:t>You must test for it</a:t>
            </a:r>
            <a:endParaRPr lang="en-US" sz="11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121212"/>
                </a:solidFill>
                <a:latin typeface="Arial" pitchFamily="34" charset="0"/>
                <a:ea typeface="Arial" pitchFamily="34" charset="-122"/>
                <a:cs typeface="Arial" pitchFamily="34" charset="-120"/>
              </a:rPr>
              <a:t>08</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960120"/>
            <a:ext cx="10607040" cy="292608"/>
          </a:xfrm>
          <a:prstGeom prst="rect">
            <a:avLst/>
          </a:prstGeom>
          <a:noFill/>
          <a:ln/>
        </p:spPr>
        <p:txBody>
          <a:bodyPr wrap="square" lIns="0" tIns="0" rIns="0" bIns="0" rtlCol="0" anchor="ctr"/>
          <a:lstStyle/>
          <a:p>
            <a:pPr indent="0" marL="0">
              <a:buNone/>
            </a:pPr>
            <a:r>
              <a:rPr lang="en-US" sz="1200" b="1" spc="300" kern="0" dirty="0">
                <a:solidFill>
                  <a:srgbClr val="2E5A8C"/>
                </a:solidFill>
                <a:latin typeface="Arial" pitchFamily="34" charset="0"/>
                <a:ea typeface="Arial" pitchFamily="34" charset="-122"/>
                <a:cs typeface="Arial" pitchFamily="34" charset="-120"/>
              </a:rPr>
              <a:t>THE ONLY TEST OF CAUSE</a:t>
            </a:r>
            <a:endParaRPr lang="en-US" sz="1200" dirty="0"/>
          </a:p>
        </p:txBody>
      </p:sp>
      <p:sp>
        <p:nvSpPr>
          <p:cNvPr id="6" name="Text 4"/>
          <p:cNvSpPr/>
          <p:nvPr/>
        </p:nvSpPr>
        <p:spPr>
          <a:xfrm>
            <a:off x="777240" y="1371600"/>
            <a:ext cx="10607040" cy="822960"/>
          </a:xfrm>
          <a:prstGeom prst="rect">
            <a:avLst/>
          </a:prstGeom>
          <a:noFill/>
          <a:ln/>
        </p:spPr>
        <p:txBody>
          <a:bodyPr wrap="square" lIns="0" tIns="0" rIns="0" bIns="0" rtlCol="0" anchor="ctr"/>
          <a:lstStyle/>
          <a:p>
            <a:pPr indent="0" marL="0">
              <a:buNone/>
            </a:pPr>
            <a:r>
              <a:rPr lang="en-US" sz="3100" b="1" dirty="0">
                <a:solidFill>
                  <a:srgbClr val="121212"/>
                </a:solidFill>
                <a:latin typeface="Arial" pitchFamily="34" charset="0"/>
                <a:ea typeface="Arial" pitchFamily="34" charset="-122"/>
                <a:cs typeface="Arial" pitchFamily="34" charset="-120"/>
              </a:rPr>
              <a:t>Would this revenue have happened anyway?</a:t>
            </a:r>
            <a:endParaRPr lang="en-US" sz="3100" dirty="0"/>
          </a:p>
        </p:txBody>
      </p:sp>
      <p:sp>
        <p:nvSpPr>
          <p:cNvPr id="7" name="Text 5"/>
          <p:cNvSpPr/>
          <p:nvPr/>
        </p:nvSpPr>
        <p:spPr>
          <a:xfrm>
            <a:off x="777240" y="2057400"/>
            <a:ext cx="10607040" cy="548640"/>
          </a:xfrm>
          <a:prstGeom prst="rect">
            <a:avLst/>
          </a:prstGeom>
          <a:noFill/>
          <a:ln/>
        </p:spPr>
        <p:txBody>
          <a:bodyPr wrap="square" lIns="0" tIns="0" rIns="0" bIns="0" rtlCol="0" anchor="ctr"/>
          <a:lstStyle/>
          <a:p>
            <a:pPr indent="0" marL="0">
              <a:lnSpc>
                <a:spcPts val="2000"/>
              </a:lnSpc>
              <a:buNone/>
            </a:pPr>
            <a:r>
              <a:rPr lang="en-US" sz="1500" dirty="0">
                <a:solidFill>
                  <a:srgbClr val="555E68"/>
                </a:solidFill>
                <a:latin typeface="Arial" pitchFamily="34" charset="0"/>
                <a:ea typeface="Arial" pitchFamily="34" charset="-122"/>
                <a:cs typeface="Arial" pitchFamily="34" charset="-120"/>
              </a:rPr>
              <a:t>Attribution maps the journey. Incrementality tells you which touchpoints actually changed the outcome, the only thing that tells you what you could cut without losing the sale.</a:t>
            </a:r>
            <a:endParaRPr lang="en-US" sz="1500" dirty="0"/>
          </a:p>
        </p:txBody>
      </p:sp>
      <p:sp>
        <p:nvSpPr>
          <p:cNvPr id="8" name="Shape 6"/>
          <p:cNvSpPr/>
          <p:nvPr/>
        </p:nvSpPr>
        <p:spPr>
          <a:xfrm>
            <a:off x="777240" y="2788920"/>
            <a:ext cx="3401568" cy="2240280"/>
          </a:xfrm>
          <a:prstGeom prst="roundRect">
            <a:avLst>
              <a:gd name="adj" fmla="val 2857"/>
            </a:avLst>
          </a:prstGeom>
          <a:solidFill>
            <a:srgbClr val="F4F6F8"/>
          </a:solidFill>
          <a:ln/>
        </p:spPr>
      </p:sp>
      <p:pic>
        <p:nvPicPr>
          <p:cNvPr id="9" name="Image 0" descr="preencoded.png">    </p:cNvPr>
          <p:cNvPicPr>
            <a:picLocks noChangeAspect="1"/>
          </p:cNvPicPr>
          <p:nvPr/>
        </p:nvPicPr>
        <p:blipFill>
          <a:blip r:embed="rId1"/>
          <a:stretch>
            <a:fillRect/>
          </a:stretch>
        </p:blipFill>
        <p:spPr>
          <a:xfrm>
            <a:off x="1097280" y="3063240"/>
            <a:ext cx="402336" cy="402336"/>
          </a:xfrm>
          <a:prstGeom prst="rect">
            <a:avLst/>
          </a:prstGeom>
        </p:spPr>
      </p:pic>
      <p:sp>
        <p:nvSpPr>
          <p:cNvPr id="10" name="Text 7"/>
          <p:cNvSpPr/>
          <p:nvPr/>
        </p:nvSpPr>
        <p:spPr>
          <a:xfrm>
            <a:off x="1097280" y="3593592"/>
            <a:ext cx="2761488" cy="320040"/>
          </a:xfrm>
          <a:prstGeom prst="rect">
            <a:avLst/>
          </a:prstGeom>
          <a:noFill/>
          <a:ln/>
        </p:spPr>
        <p:txBody>
          <a:bodyPr wrap="square" lIns="0" tIns="0" rIns="0" bIns="0" rtlCol="0" anchor="ctr"/>
          <a:lstStyle/>
          <a:p>
            <a:pPr indent="0" marL="0">
              <a:buNone/>
            </a:pPr>
            <a:r>
              <a:rPr lang="en-US" sz="1600" b="1" dirty="0">
                <a:solidFill>
                  <a:srgbClr val="121212"/>
                </a:solidFill>
                <a:latin typeface="Arial" pitchFamily="34" charset="0"/>
                <a:ea typeface="Arial" pitchFamily="34" charset="-122"/>
                <a:cs typeface="Arial" pitchFamily="34" charset="-120"/>
              </a:rPr>
              <a:t>Geo holdouts</a:t>
            </a:r>
            <a:endParaRPr lang="en-US" sz="1600" dirty="0"/>
          </a:p>
        </p:txBody>
      </p:sp>
      <p:sp>
        <p:nvSpPr>
          <p:cNvPr id="11" name="Text 8"/>
          <p:cNvSpPr/>
          <p:nvPr/>
        </p:nvSpPr>
        <p:spPr>
          <a:xfrm>
            <a:off x="1097280" y="3959352"/>
            <a:ext cx="2852928" cy="960120"/>
          </a:xfrm>
          <a:prstGeom prst="rect">
            <a:avLst/>
          </a:prstGeom>
          <a:noFill/>
          <a:ln/>
        </p:spPr>
        <p:txBody>
          <a:bodyPr wrap="square" lIns="0" tIns="0" rIns="0" bIns="0" rtlCol="0" anchor="ctr"/>
          <a:lstStyle/>
          <a:p>
            <a:pPr indent="0" marL="0">
              <a:lnSpc>
                <a:spcPts val="1600"/>
              </a:lnSpc>
              <a:buNone/>
            </a:pPr>
            <a:r>
              <a:rPr lang="en-US" sz="1180" dirty="0">
                <a:solidFill>
                  <a:srgbClr val="555E68"/>
                </a:solidFill>
                <a:latin typeface="Arial" pitchFamily="34" charset="0"/>
                <a:ea typeface="Arial" pitchFamily="34" charset="-122"/>
                <a:cs typeface="Arial" pitchFamily="34" charset="-120"/>
              </a:rPr>
              <a:t>Run the marketing in some regions, withhold it in matched ones. The difference is your lift. Nothing else can claim it.</a:t>
            </a:r>
            <a:endParaRPr lang="en-US" sz="1180" dirty="0"/>
          </a:p>
        </p:txBody>
      </p:sp>
      <p:sp>
        <p:nvSpPr>
          <p:cNvPr id="12" name="Shape 9"/>
          <p:cNvSpPr/>
          <p:nvPr/>
        </p:nvSpPr>
        <p:spPr>
          <a:xfrm>
            <a:off x="4393692" y="2788920"/>
            <a:ext cx="3401568" cy="2240280"/>
          </a:xfrm>
          <a:prstGeom prst="roundRect">
            <a:avLst>
              <a:gd name="adj" fmla="val 2857"/>
            </a:avLst>
          </a:prstGeom>
          <a:solidFill>
            <a:srgbClr val="F4F6F8"/>
          </a:solidFill>
          <a:ln/>
        </p:spPr>
      </p:sp>
      <p:pic>
        <p:nvPicPr>
          <p:cNvPr id="13" name="Image 1" descr="preencoded.png">    </p:cNvPr>
          <p:cNvPicPr>
            <a:picLocks noChangeAspect="1"/>
          </p:cNvPicPr>
          <p:nvPr/>
        </p:nvPicPr>
        <p:blipFill>
          <a:blip r:embed="rId2"/>
          <a:stretch>
            <a:fillRect/>
          </a:stretch>
        </p:blipFill>
        <p:spPr>
          <a:xfrm>
            <a:off x="4713732" y="3063240"/>
            <a:ext cx="402336" cy="402336"/>
          </a:xfrm>
          <a:prstGeom prst="rect">
            <a:avLst/>
          </a:prstGeom>
        </p:spPr>
      </p:pic>
      <p:sp>
        <p:nvSpPr>
          <p:cNvPr id="14" name="Text 10"/>
          <p:cNvSpPr/>
          <p:nvPr/>
        </p:nvSpPr>
        <p:spPr>
          <a:xfrm>
            <a:off x="4713732" y="3593592"/>
            <a:ext cx="2761488" cy="320040"/>
          </a:xfrm>
          <a:prstGeom prst="rect">
            <a:avLst/>
          </a:prstGeom>
          <a:noFill/>
          <a:ln/>
        </p:spPr>
        <p:txBody>
          <a:bodyPr wrap="square" lIns="0" tIns="0" rIns="0" bIns="0" rtlCol="0" anchor="ctr"/>
          <a:lstStyle/>
          <a:p>
            <a:pPr indent="0" marL="0">
              <a:buNone/>
            </a:pPr>
            <a:r>
              <a:rPr lang="en-US" sz="1600" b="1" dirty="0">
                <a:solidFill>
                  <a:srgbClr val="121212"/>
                </a:solidFill>
                <a:latin typeface="Arial" pitchFamily="34" charset="0"/>
                <a:ea typeface="Arial" pitchFamily="34" charset="-122"/>
                <a:cs typeface="Arial" pitchFamily="34" charset="-120"/>
              </a:rPr>
              <a:t>Ghost ads / PSA</a:t>
            </a:r>
            <a:endParaRPr lang="en-US" sz="1600" dirty="0"/>
          </a:p>
        </p:txBody>
      </p:sp>
      <p:sp>
        <p:nvSpPr>
          <p:cNvPr id="15" name="Text 11"/>
          <p:cNvSpPr/>
          <p:nvPr/>
        </p:nvSpPr>
        <p:spPr>
          <a:xfrm>
            <a:off x="4713732" y="3959352"/>
            <a:ext cx="2852928" cy="960120"/>
          </a:xfrm>
          <a:prstGeom prst="rect">
            <a:avLst/>
          </a:prstGeom>
          <a:noFill/>
          <a:ln/>
        </p:spPr>
        <p:txBody>
          <a:bodyPr wrap="square" lIns="0" tIns="0" rIns="0" bIns="0" rtlCol="0" anchor="ctr"/>
          <a:lstStyle/>
          <a:p>
            <a:pPr indent="0" marL="0">
              <a:lnSpc>
                <a:spcPts val="1600"/>
              </a:lnSpc>
              <a:buNone/>
            </a:pPr>
            <a:r>
              <a:rPr lang="en-US" sz="1180" dirty="0">
                <a:solidFill>
                  <a:srgbClr val="555E68"/>
                </a:solidFill>
                <a:latin typeface="Arial" pitchFamily="34" charset="0"/>
                <a:ea typeface="Arial" pitchFamily="34" charset="-122"/>
                <a:cs typeface="Arial" pitchFamily="34" charset="-120"/>
              </a:rPr>
              <a:t>The control group sees a neutral ad in your ad's slot. Same experience for both; your message is the only variable.</a:t>
            </a:r>
            <a:endParaRPr lang="en-US" sz="1180" dirty="0"/>
          </a:p>
        </p:txBody>
      </p:sp>
      <p:sp>
        <p:nvSpPr>
          <p:cNvPr id="16" name="Shape 12"/>
          <p:cNvSpPr/>
          <p:nvPr/>
        </p:nvSpPr>
        <p:spPr>
          <a:xfrm>
            <a:off x="8010144" y="2788920"/>
            <a:ext cx="3401568" cy="2240280"/>
          </a:xfrm>
          <a:prstGeom prst="roundRect">
            <a:avLst>
              <a:gd name="adj" fmla="val 2857"/>
            </a:avLst>
          </a:prstGeom>
          <a:solidFill>
            <a:srgbClr val="F4F6F8"/>
          </a:solidFill>
          <a:ln/>
        </p:spPr>
      </p:sp>
      <p:pic>
        <p:nvPicPr>
          <p:cNvPr id="17" name="Image 2" descr="preencoded.png">    </p:cNvPr>
          <p:cNvPicPr>
            <a:picLocks noChangeAspect="1"/>
          </p:cNvPicPr>
          <p:nvPr/>
        </p:nvPicPr>
        <p:blipFill>
          <a:blip r:embed="rId3"/>
          <a:stretch>
            <a:fillRect/>
          </a:stretch>
        </p:blipFill>
        <p:spPr>
          <a:xfrm>
            <a:off x="8330184" y="3063240"/>
            <a:ext cx="402336" cy="402336"/>
          </a:xfrm>
          <a:prstGeom prst="rect">
            <a:avLst/>
          </a:prstGeom>
        </p:spPr>
      </p:pic>
      <p:sp>
        <p:nvSpPr>
          <p:cNvPr id="18" name="Text 13"/>
          <p:cNvSpPr/>
          <p:nvPr/>
        </p:nvSpPr>
        <p:spPr>
          <a:xfrm>
            <a:off x="8330184" y="3593592"/>
            <a:ext cx="2761488" cy="320040"/>
          </a:xfrm>
          <a:prstGeom prst="rect">
            <a:avLst/>
          </a:prstGeom>
          <a:noFill/>
          <a:ln/>
        </p:spPr>
        <p:txBody>
          <a:bodyPr wrap="square" lIns="0" tIns="0" rIns="0" bIns="0" rtlCol="0" anchor="ctr"/>
          <a:lstStyle/>
          <a:p>
            <a:pPr indent="0" marL="0">
              <a:buNone/>
            </a:pPr>
            <a:r>
              <a:rPr lang="en-US" sz="1600" b="1" dirty="0">
                <a:solidFill>
                  <a:srgbClr val="121212"/>
                </a:solidFill>
                <a:latin typeface="Arial" pitchFamily="34" charset="0"/>
                <a:ea typeface="Arial" pitchFamily="34" charset="-122"/>
                <a:cs typeface="Arial" pitchFamily="34" charset="-120"/>
              </a:rPr>
              <a:t>Conversion lift</a:t>
            </a:r>
            <a:endParaRPr lang="en-US" sz="1600" dirty="0"/>
          </a:p>
        </p:txBody>
      </p:sp>
      <p:sp>
        <p:nvSpPr>
          <p:cNvPr id="19" name="Text 14"/>
          <p:cNvSpPr/>
          <p:nvPr/>
        </p:nvSpPr>
        <p:spPr>
          <a:xfrm>
            <a:off x="8330184" y="3959352"/>
            <a:ext cx="2852928" cy="960120"/>
          </a:xfrm>
          <a:prstGeom prst="rect">
            <a:avLst/>
          </a:prstGeom>
          <a:noFill/>
          <a:ln/>
        </p:spPr>
        <p:txBody>
          <a:bodyPr wrap="square" lIns="0" tIns="0" rIns="0" bIns="0" rtlCol="0" anchor="ctr"/>
          <a:lstStyle/>
          <a:p>
            <a:pPr indent="0" marL="0">
              <a:lnSpc>
                <a:spcPts val="1600"/>
              </a:lnSpc>
              <a:buNone/>
            </a:pPr>
            <a:r>
              <a:rPr lang="en-US" sz="1180" dirty="0">
                <a:solidFill>
                  <a:srgbClr val="555E68"/>
                </a:solidFill>
                <a:latin typeface="Arial" pitchFamily="34" charset="0"/>
                <a:ea typeface="Arial" pitchFamily="34" charset="-122"/>
                <a:cs typeface="Arial" pitchFamily="34" charset="-120"/>
              </a:rPr>
              <a:t>Platform-run studies. Useful, but they measure only that platform's own garden. Treat the number with that limit.</a:t>
            </a:r>
            <a:endParaRPr lang="en-US" sz="1180" dirty="0"/>
          </a:p>
        </p:txBody>
      </p:sp>
      <p:sp>
        <p:nvSpPr>
          <p:cNvPr id="20" name="Text 15"/>
          <p:cNvSpPr/>
          <p:nvPr/>
        </p:nvSpPr>
        <p:spPr>
          <a:xfrm>
            <a:off x="777240" y="5349240"/>
            <a:ext cx="10607040" cy="365760"/>
          </a:xfrm>
          <a:prstGeom prst="rect">
            <a:avLst/>
          </a:prstGeom>
          <a:noFill/>
          <a:ln/>
        </p:spPr>
        <p:txBody>
          <a:bodyPr wrap="square" lIns="0" tIns="0" rIns="0" bIns="0" rtlCol="0" anchor="ctr"/>
          <a:lstStyle/>
          <a:p>
            <a:pPr indent="0" marL="0">
              <a:buNone/>
            </a:pPr>
            <a:r>
              <a:rPr lang="en-US" sz="1350" i="1" dirty="0">
                <a:solidFill>
                  <a:srgbClr val="2E5A8C"/>
                </a:solidFill>
                <a:latin typeface="Arial" pitchFamily="34" charset="0"/>
                <a:ea typeface="Arial" pitchFamily="34" charset="-122"/>
                <a:cs typeface="Arial" pitchFamily="34" charset="-120"/>
              </a:rPr>
              <a:t>Incrementality decays as competition, creative and saturation move. Test on a cadence, or you're navigating with an old map.</a:t>
            </a:r>
            <a:endParaRPr lang="en-US" sz="13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777240" y="457200"/>
            <a:ext cx="2743200" cy="320040"/>
          </a:xfrm>
          <a:prstGeom prst="rect">
            <a:avLst/>
          </a:prstGeom>
          <a:noFill/>
          <a:ln/>
        </p:spPr>
        <p:txBody>
          <a:bodyPr wrap="square" lIns="0" tIns="0" rIns="0" bIns="0" rtlCol="0" anchor="ctr"/>
          <a:lstStyle/>
          <a:p>
            <a:pPr algn="l" indent="0" marL="0">
              <a:buNone/>
            </a:pPr>
            <a:r>
              <a:rPr lang="en-US" sz="1100" b="1" spc="200" kern="0" dirty="0">
                <a:solidFill>
                  <a:srgbClr val="121212"/>
                </a:solidFill>
                <a:latin typeface="Arial" pitchFamily="34" charset="0"/>
                <a:ea typeface="Arial" pitchFamily="34" charset="-122"/>
                <a:cs typeface="Arial" pitchFamily="34" charset="-120"/>
              </a:rPr>
              <a:t>09</a:t>
            </a:r>
            <a:pPr algn="l" indent="0" marL="0">
              <a:buNone/>
            </a:pPr>
            <a:r>
              <a:rPr lang="en-US" sz="1100" spc="200" kern="0" dirty="0">
                <a:solidFill>
                  <a:srgbClr val="9AA3AE"/>
                </a:solidFill>
                <a:latin typeface="Arial" pitchFamily="34" charset="0"/>
                <a:ea typeface="Arial" pitchFamily="34" charset="-122"/>
                <a:cs typeface="Arial" pitchFamily="34" charset="-120"/>
              </a:rPr>
              <a:t>  /  12</a:t>
            </a:r>
            <a:endParaRPr lang="en-US" sz="1100" dirty="0"/>
          </a:p>
        </p:txBody>
      </p:sp>
      <p:sp>
        <p:nvSpPr>
          <p:cNvPr id="3" name="Text 1"/>
          <p:cNvSpPr/>
          <p:nvPr/>
        </p:nvSpPr>
        <p:spPr>
          <a:xfrm>
            <a:off x="777240" y="6291072"/>
            <a:ext cx="5486400" cy="274320"/>
          </a:xfrm>
          <a:prstGeom prst="rect">
            <a:avLst/>
          </a:prstGeom>
          <a:noFill/>
          <a:ln/>
        </p:spPr>
        <p:txBody>
          <a:bodyPr wrap="square" lIns="0" tIns="0" rIns="0" bIns="0" rtlCol="0" anchor="ctr"/>
          <a:lstStyle/>
          <a:p>
            <a:pPr indent="0" marL="0">
              <a:buNone/>
            </a:pPr>
            <a:r>
              <a:rPr lang="en-US" sz="900" spc="300" kern="0" dirty="0">
                <a:solidFill>
                  <a:srgbClr val="9AA3AE"/>
                </a:solidFill>
                <a:latin typeface="Arial" pitchFamily="34" charset="0"/>
                <a:ea typeface="Arial" pitchFamily="34" charset="-122"/>
                <a:cs typeface="Arial" pitchFamily="34" charset="-120"/>
              </a:rPr>
              <a:t>TOM GOODWIN  ·  GAMEPLAN.</a:t>
            </a:r>
            <a:endParaRPr lang="en-US" sz="900" dirty="0"/>
          </a:p>
        </p:txBody>
      </p:sp>
      <p:sp>
        <p:nvSpPr>
          <p:cNvPr id="4" name="Text 2"/>
          <p:cNvSpPr/>
          <p:nvPr/>
        </p:nvSpPr>
        <p:spPr>
          <a:xfrm>
            <a:off x="7756855" y="6291072"/>
            <a:ext cx="3657600" cy="274320"/>
          </a:xfrm>
          <a:prstGeom prst="rect">
            <a:avLst/>
          </a:prstGeom>
          <a:noFill/>
          <a:ln/>
        </p:spPr>
        <p:txBody>
          <a:bodyPr wrap="square" lIns="0" tIns="0" rIns="0" bIns="0" rtlCol="0" anchor="ctr"/>
          <a:lstStyle/>
          <a:p>
            <a:pPr algn="r" indent="0" marL="0">
              <a:buNone/>
            </a:pPr>
            <a:r>
              <a:rPr lang="en-US" sz="900" spc="200" kern="0" dirty="0">
                <a:solidFill>
                  <a:srgbClr val="9AA3AE"/>
                </a:solidFill>
                <a:latin typeface="Arial" pitchFamily="34" charset="0"/>
                <a:ea typeface="Arial" pitchFamily="34" charset="-122"/>
                <a:cs typeface="Arial" pitchFamily="34" charset="-120"/>
              </a:rPr>
              <a:t>tomgoodwin.london</a:t>
            </a:r>
            <a:endParaRPr lang="en-US" sz="900" dirty="0"/>
          </a:p>
        </p:txBody>
      </p:sp>
      <p:sp>
        <p:nvSpPr>
          <p:cNvPr id="5" name="Text 3"/>
          <p:cNvSpPr/>
          <p:nvPr/>
        </p:nvSpPr>
        <p:spPr>
          <a:xfrm>
            <a:off x="777240" y="960120"/>
            <a:ext cx="10607040" cy="292608"/>
          </a:xfrm>
          <a:prstGeom prst="rect">
            <a:avLst/>
          </a:prstGeom>
          <a:noFill/>
          <a:ln/>
        </p:spPr>
        <p:txBody>
          <a:bodyPr wrap="square" lIns="0" tIns="0" rIns="0" bIns="0" rtlCol="0" anchor="ctr"/>
          <a:lstStyle/>
          <a:p>
            <a:pPr indent="0" marL="0">
              <a:buNone/>
            </a:pPr>
            <a:r>
              <a:rPr lang="en-US" sz="1200" b="1" spc="300" kern="0" dirty="0">
                <a:solidFill>
                  <a:srgbClr val="2E5A8C"/>
                </a:solidFill>
                <a:latin typeface="Arial" pitchFamily="34" charset="0"/>
                <a:ea typeface="Arial" pitchFamily="34" charset="-122"/>
                <a:cs typeface="Arial" pitchFamily="34" charset="-120"/>
              </a:rPr>
              <a:t>THE RULE THAT TURNS THIS INTO A DECISION</a:t>
            </a:r>
            <a:endParaRPr lang="en-US" sz="1200" dirty="0"/>
          </a:p>
        </p:txBody>
      </p:sp>
      <p:sp>
        <p:nvSpPr>
          <p:cNvPr id="6" name="Text 4"/>
          <p:cNvSpPr/>
          <p:nvPr/>
        </p:nvSpPr>
        <p:spPr>
          <a:xfrm>
            <a:off x="777240" y="1371600"/>
            <a:ext cx="10607040" cy="822960"/>
          </a:xfrm>
          <a:prstGeom prst="rect">
            <a:avLst/>
          </a:prstGeom>
          <a:noFill/>
          <a:ln/>
        </p:spPr>
        <p:txBody>
          <a:bodyPr wrap="square" lIns="0" tIns="0" rIns="0" bIns="0" rtlCol="0" anchor="ctr"/>
          <a:lstStyle/>
          <a:p>
            <a:pPr indent="0" marL="0">
              <a:buNone/>
            </a:pPr>
            <a:r>
              <a:rPr lang="en-US" sz="3400" b="1" dirty="0">
                <a:solidFill>
                  <a:srgbClr val="121212"/>
                </a:solidFill>
                <a:latin typeface="Arial" pitchFamily="34" charset="0"/>
                <a:ea typeface="Arial" pitchFamily="34" charset="-122"/>
                <a:cs typeface="Arial" pitchFamily="34" charset="-120"/>
              </a:rPr>
              <a:t>Optimise the margin, not the average.</a:t>
            </a:r>
            <a:endParaRPr lang="en-US" sz="3400" dirty="0"/>
          </a:p>
        </p:txBody>
      </p:sp>
      <p:sp>
        <p:nvSpPr>
          <p:cNvPr id="7" name="Text 5"/>
          <p:cNvSpPr/>
          <p:nvPr/>
        </p:nvSpPr>
        <p:spPr>
          <a:xfrm>
            <a:off x="777240" y="2377440"/>
            <a:ext cx="6035040" cy="1005840"/>
          </a:xfrm>
          <a:prstGeom prst="rect">
            <a:avLst/>
          </a:prstGeom>
          <a:noFill/>
          <a:ln/>
        </p:spPr>
        <p:txBody>
          <a:bodyPr wrap="square" lIns="0" tIns="0" rIns="0" bIns="0" rtlCol="0" anchor="ctr"/>
          <a:lstStyle/>
          <a:p>
            <a:pPr indent="0" marL="0">
              <a:lnSpc>
                <a:spcPts val="2200"/>
              </a:lnSpc>
              <a:buNone/>
            </a:pPr>
            <a:r>
              <a:rPr lang="en-US" sz="1600" b="1" dirty="0">
                <a:solidFill>
                  <a:srgbClr val="121212"/>
                </a:solidFill>
                <a:latin typeface="Arial" pitchFamily="34" charset="0"/>
                <a:ea typeface="Arial" pitchFamily="34" charset="-122"/>
                <a:cs typeface="Arial" pitchFamily="34" charset="-120"/>
              </a:rPr>
              <a:t>“Search returns 4x, so spend more.” </a:t>
            </a:r>
            <a:pPr indent="0" marL="0">
              <a:lnSpc>
                <a:spcPts val="2200"/>
              </a:lnSpc>
              <a:buNone/>
            </a:pPr>
            <a:r>
              <a:rPr lang="en-US" sz="1600" dirty="0">
                <a:solidFill>
                  <a:srgbClr val="555E68"/>
                </a:solidFill>
                <a:latin typeface="Arial" pitchFamily="34" charset="0"/>
                <a:ea typeface="Arial" pitchFamily="34" charset="-122"/>
                <a:cs typeface="Arial" pitchFamily="34" charset="-120"/>
              </a:rPr>
              <a:t>That 4x is an average. It hides the fact that the last slice you added did almost nothing.</a:t>
            </a:r>
            <a:endParaRPr lang="en-US" sz="1600" dirty="0"/>
          </a:p>
        </p:txBody>
      </p:sp>
      <p:sp>
        <p:nvSpPr>
          <p:cNvPr id="8" name="Text 6"/>
          <p:cNvSpPr/>
          <p:nvPr/>
        </p:nvSpPr>
        <p:spPr>
          <a:xfrm>
            <a:off x="777240" y="3520440"/>
            <a:ext cx="6035040" cy="1005840"/>
          </a:xfrm>
          <a:prstGeom prst="rect">
            <a:avLst/>
          </a:prstGeom>
          <a:noFill/>
          <a:ln/>
        </p:spPr>
        <p:txBody>
          <a:bodyPr wrap="square" lIns="0" tIns="0" rIns="0" bIns="0" rtlCol="0" anchor="ctr"/>
          <a:lstStyle/>
          <a:p>
            <a:pPr indent="0" marL="0">
              <a:lnSpc>
                <a:spcPts val="2200"/>
              </a:lnSpc>
              <a:buNone/>
            </a:pPr>
            <a:r>
              <a:rPr lang="en-US" sz="1600" b="1" dirty="0">
                <a:solidFill>
                  <a:srgbClr val="121212"/>
                </a:solidFill>
                <a:latin typeface="Arial" pitchFamily="34" charset="0"/>
                <a:ea typeface="Arial" pitchFamily="34" charset="-122"/>
                <a:cs typeface="Arial" pitchFamily="34" charset="-120"/>
              </a:rPr>
              <a:t>The first £100k performed beautifully. The last £50k was close to wasted. </a:t>
            </a:r>
            <a:pPr indent="0" marL="0">
              <a:lnSpc>
                <a:spcPts val="2200"/>
              </a:lnSpc>
              <a:buNone/>
            </a:pPr>
            <a:r>
              <a:rPr lang="en-US" sz="1600" dirty="0">
                <a:solidFill>
                  <a:srgbClr val="555E68"/>
                </a:solidFill>
                <a:latin typeface="Arial" pitchFamily="34" charset="0"/>
                <a:ea typeface="Arial" pitchFamily="34" charset="-122"/>
                <a:cs typeface="Arial" pitchFamily="34" charset="-120"/>
              </a:rPr>
              <a:t>The average smeared them together and told you to keep going.</a:t>
            </a:r>
            <a:endParaRPr lang="en-US" sz="1600" dirty="0"/>
          </a:p>
        </p:txBody>
      </p:sp>
      <p:sp>
        <p:nvSpPr>
          <p:cNvPr id="9" name="Shape 7"/>
          <p:cNvSpPr/>
          <p:nvPr/>
        </p:nvSpPr>
        <p:spPr>
          <a:xfrm>
            <a:off x="777240" y="4709160"/>
            <a:ext cx="6035040" cy="1051560"/>
          </a:xfrm>
          <a:prstGeom prst="roundRect">
            <a:avLst>
              <a:gd name="adj" fmla="val 6087"/>
            </a:avLst>
          </a:prstGeom>
          <a:solidFill>
            <a:srgbClr val="F4F6F8"/>
          </a:solidFill>
          <a:ln/>
        </p:spPr>
      </p:sp>
      <p:sp>
        <p:nvSpPr>
          <p:cNvPr id="10" name="Text 8"/>
          <p:cNvSpPr/>
          <p:nvPr/>
        </p:nvSpPr>
        <p:spPr>
          <a:xfrm>
            <a:off x="1097280" y="4828032"/>
            <a:ext cx="5440680" cy="822960"/>
          </a:xfrm>
          <a:prstGeom prst="rect">
            <a:avLst/>
          </a:prstGeom>
          <a:noFill/>
          <a:ln/>
        </p:spPr>
        <p:txBody>
          <a:bodyPr wrap="square" lIns="0" tIns="0" rIns="0" bIns="0" rtlCol="0" anchor="ctr"/>
          <a:lstStyle/>
          <a:p>
            <a:pPr indent="0" marL="0">
              <a:lnSpc>
                <a:spcPts val="1800"/>
              </a:lnSpc>
              <a:buNone/>
            </a:pPr>
            <a:r>
              <a:rPr lang="en-US" sz="1350" b="1" dirty="0">
                <a:solidFill>
                  <a:srgbClr val="2E5A8C"/>
                </a:solidFill>
                <a:latin typeface="Arial" pitchFamily="34" charset="0"/>
                <a:ea typeface="Arial" pitchFamily="34" charset="-122"/>
                <a:cs typeface="Arial" pitchFamily="34" charset="-120"/>
              </a:rPr>
              <a:t>The rule:  </a:t>
            </a:r>
            <a:pPr indent="0" marL="0">
              <a:lnSpc>
                <a:spcPts val="1800"/>
              </a:lnSpc>
              <a:buNone/>
            </a:pPr>
            <a:r>
              <a:rPr lang="en-US" sz="1350" dirty="0">
                <a:solidFill>
                  <a:srgbClr val="555E68"/>
                </a:solidFill>
                <a:latin typeface="Arial" pitchFamily="34" charset="0"/>
                <a:ea typeface="Arial" pitchFamily="34" charset="-122"/>
                <a:cs typeface="Arial" pitchFamily="34" charset="-120"/>
              </a:rPr>
              <a:t>if incremental MER sits above your target MER, scale. The moment it drops below, stop adding budget and fix creative, economics or channel.</a:t>
            </a:r>
            <a:endParaRPr lang="en-US" sz="1350" dirty="0"/>
          </a:p>
        </p:txBody>
      </p:sp>
      <p:sp>
        <p:nvSpPr>
          <p:cNvPr id="11" name="Shape 9"/>
          <p:cNvSpPr/>
          <p:nvPr/>
        </p:nvSpPr>
        <p:spPr>
          <a:xfrm>
            <a:off x="7315200" y="2468880"/>
            <a:ext cx="4069080" cy="3291840"/>
          </a:xfrm>
          <a:prstGeom prst="roundRect">
            <a:avLst>
              <a:gd name="adj" fmla="val 1667"/>
            </a:avLst>
          </a:prstGeom>
          <a:solidFill>
            <a:srgbClr val="FFFFFF"/>
          </a:solidFill>
          <a:ln w="12700">
            <a:solidFill>
              <a:srgbClr val="C9D2DC"/>
            </a:solidFill>
            <a:prstDash val="solid"/>
          </a:ln>
        </p:spPr>
      </p:sp>
      <p:sp>
        <p:nvSpPr>
          <p:cNvPr id="12" name="Shape 10"/>
          <p:cNvSpPr/>
          <p:nvPr/>
        </p:nvSpPr>
        <p:spPr>
          <a:xfrm>
            <a:off x="7818120" y="2834640"/>
            <a:ext cx="0" cy="2377440"/>
          </a:xfrm>
          <a:prstGeom prst="line">
            <a:avLst/>
          </a:prstGeom>
          <a:noFill/>
          <a:ln w="12700">
            <a:solidFill>
              <a:srgbClr val="9AA3AE"/>
            </a:solidFill>
            <a:prstDash val="solid"/>
          </a:ln>
        </p:spPr>
      </p:sp>
      <p:sp>
        <p:nvSpPr>
          <p:cNvPr id="13" name="Shape 11"/>
          <p:cNvSpPr/>
          <p:nvPr/>
        </p:nvSpPr>
        <p:spPr>
          <a:xfrm>
            <a:off x="7818120" y="5212080"/>
            <a:ext cx="3154680" cy="0"/>
          </a:xfrm>
          <a:prstGeom prst="line">
            <a:avLst/>
          </a:prstGeom>
          <a:noFill/>
          <a:ln w="12700">
            <a:solidFill>
              <a:srgbClr val="9AA3AE"/>
            </a:solidFill>
            <a:prstDash val="solid"/>
          </a:ln>
        </p:spPr>
      </p:sp>
      <p:sp>
        <p:nvSpPr>
          <p:cNvPr id="14" name="Shape 12"/>
          <p:cNvSpPr/>
          <p:nvPr/>
        </p:nvSpPr>
        <p:spPr>
          <a:xfrm>
            <a:off x="7818120" y="5212080"/>
            <a:ext cx="559613" cy="-998525"/>
          </a:xfrm>
          <a:prstGeom prst="line">
            <a:avLst/>
          </a:prstGeom>
          <a:noFill/>
          <a:ln w="31750">
            <a:solidFill>
              <a:srgbClr val="2E5A8C"/>
            </a:solidFill>
            <a:prstDash val="solid"/>
          </a:ln>
        </p:spPr>
      </p:sp>
      <p:sp>
        <p:nvSpPr>
          <p:cNvPr id="15" name="Shape 13"/>
          <p:cNvSpPr/>
          <p:nvPr/>
        </p:nvSpPr>
        <p:spPr>
          <a:xfrm>
            <a:off x="8377733" y="4213555"/>
            <a:ext cx="559613" cy="-665683"/>
          </a:xfrm>
          <a:prstGeom prst="line">
            <a:avLst/>
          </a:prstGeom>
          <a:noFill/>
          <a:ln w="31750">
            <a:solidFill>
              <a:srgbClr val="2E5A8C"/>
            </a:solidFill>
            <a:prstDash val="solid"/>
          </a:ln>
        </p:spPr>
      </p:sp>
      <p:sp>
        <p:nvSpPr>
          <p:cNvPr id="16" name="Shape 14"/>
          <p:cNvSpPr/>
          <p:nvPr/>
        </p:nvSpPr>
        <p:spPr>
          <a:xfrm>
            <a:off x="8937346" y="3547872"/>
            <a:ext cx="559613" cy="-380390"/>
          </a:xfrm>
          <a:prstGeom prst="line">
            <a:avLst/>
          </a:prstGeom>
          <a:noFill/>
          <a:ln w="31750">
            <a:solidFill>
              <a:srgbClr val="2E5A8C"/>
            </a:solidFill>
            <a:prstDash val="solid"/>
          </a:ln>
        </p:spPr>
      </p:sp>
      <p:sp>
        <p:nvSpPr>
          <p:cNvPr id="17" name="Shape 15"/>
          <p:cNvSpPr/>
          <p:nvPr/>
        </p:nvSpPr>
        <p:spPr>
          <a:xfrm>
            <a:off x="9496958" y="3167482"/>
            <a:ext cx="559613" cy="-213970"/>
          </a:xfrm>
          <a:prstGeom prst="line">
            <a:avLst/>
          </a:prstGeom>
          <a:noFill/>
          <a:ln w="31750">
            <a:solidFill>
              <a:srgbClr val="2E5A8C"/>
            </a:solidFill>
            <a:prstDash val="solid"/>
          </a:ln>
        </p:spPr>
      </p:sp>
      <p:sp>
        <p:nvSpPr>
          <p:cNvPr id="18" name="Shape 16"/>
          <p:cNvSpPr/>
          <p:nvPr/>
        </p:nvSpPr>
        <p:spPr>
          <a:xfrm>
            <a:off x="10056571" y="2953512"/>
            <a:ext cx="559613" cy="-118872"/>
          </a:xfrm>
          <a:prstGeom prst="line">
            <a:avLst/>
          </a:prstGeom>
          <a:noFill/>
          <a:ln w="31750">
            <a:solidFill>
              <a:srgbClr val="2E5A8C"/>
            </a:solidFill>
            <a:prstDash val="solid"/>
          </a:ln>
        </p:spPr>
      </p:sp>
      <p:sp>
        <p:nvSpPr>
          <p:cNvPr id="19" name="Shape 17"/>
          <p:cNvSpPr/>
          <p:nvPr/>
        </p:nvSpPr>
        <p:spPr>
          <a:xfrm>
            <a:off x="9451238" y="3121762"/>
            <a:ext cx="109728" cy="109728"/>
          </a:xfrm>
          <a:prstGeom prst="ellipse">
            <a:avLst/>
          </a:prstGeom>
          <a:solidFill>
            <a:srgbClr val="121212"/>
          </a:solidFill>
          <a:ln/>
        </p:spPr>
      </p:sp>
      <p:sp>
        <p:nvSpPr>
          <p:cNvPr id="20" name="Text 18"/>
          <p:cNvSpPr/>
          <p:nvPr/>
        </p:nvSpPr>
        <p:spPr>
          <a:xfrm>
            <a:off x="9222638" y="2710282"/>
            <a:ext cx="1645920" cy="274320"/>
          </a:xfrm>
          <a:prstGeom prst="rect">
            <a:avLst/>
          </a:prstGeom>
          <a:noFill/>
          <a:ln/>
        </p:spPr>
        <p:txBody>
          <a:bodyPr wrap="square" lIns="0" tIns="0" rIns="0" bIns="0" rtlCol="0" anchor="ctr"/>
          <a:lstStyle/>
          <a:p>
            <a:pPr indent="0" marL="0">
              <a:buNone/>
            </a:pPr>
            <a:r>
              <a:rPr lang="en-US" sz="950" i="1" dirty="0">
                <a:solidFill>
                  <a:srgbClr val="121212"/>
                </a:solidFill>
                <a:latin typeface="Arial" pitchFamily="34" charset="0"/>
                <a:ea typeface="Arial" pitchFamily="34" charset="-122"/>
                <a:cs typeface="Arial" pitchFamily="34" charset="-120"/>
              </a:rPr>
              <a:t>marginal ≈ 0</a:t>
            </a:r>
            <a:endParaRPr lang="en-US" sz="950" dirty="0"/>
          </a:p>
        </p:txBody>
      </p:sp>
      <p:sp>
        <p:nvSpPr>
          <p:cNvPr id="21" name="Text 19"/>
          <p:cNvSpPr/>
          <p:nvPr/>
        </p:nvSpPr>
        <p:spPr>
          <a:xfrm>
            <a:off x="7406640" y="2788920"/>
            <a:ext cx="1280160" cy="228600"/>
          </a:xfrm>
          <a:prstGeom prst="rect">
            <a:avLst/>
          </a:prstGeom>
          <a:noFill/>
          <a:ln/>
        </p:spPr>
        <p:txBody>
          <a:bodyPr wrap="square" lIns="0" tIns="0" rIns="0" bIns="0" rtlCol="0" anchor="ctr"/>
          <a:lstStyle/>
          <a:p>
            <a:pPr indent="0" marL="0">
              <a:buNone/>
            </a:pPr>
            <a:r>
              <a:rPr lang="en-US" sz="900" dirty="0">
                <a:solidFill>
                  <a:srgbClr val="9AA3AE"/>
                </a:solidFill>
                <a:latin typeface="Arial" pitchFamily="34" charset="0"/>
                <a:ea typeface="Arial" pitchFamily="34" charset="-122"/>
                <a:cs typeface="Arial" pitchFamily="34" charset="-120"/>
              </a:rPr>
              <a:t>Revenue</a:t>
            </a:r>
            <a:endParaRPr lang="en-US" sz="900" dirty="0"/>
          </a:p>
        </p:txBody>
      </p:sp>
      <p:sp>
        <p:nvSpPr>
          <p:cNvPr id="22" name="Text 20"/>
          <p:cNvSpPr/>
          <p:nvPr/>
        </p:nvSpPr>
        <p:spPr>
          <a:xfrm>
            <a:off x="10012680" y="5303520"/>
            <a:ext cx="1280160" cy="228600"/>
          </a:xfrm>
          <a:prstGeom prst="rect">
            <a:avLst/>
          </a:prstGeom>
          <a:noFill/>
          <a:ln/>
        </p:spPr>
        <p:txBody>
          <a:bodyPr wrap="square" lIns="0" tIns="0" rIns="0" bIns="0" rtlCol="0" anchor="ctr"/>
          <a:lstStyle/>
          <a:p>
            <a:pPr algn="r" indent="0" marL="0">
              <a:buNone/>
            </a:pPr>
            <a:r>
              <a:rPr lang="en-US" sz="900" dirty="0">
                <a:solidFill>
                  <a:srgbClr val="9AA3AE"/>
                </a:solidFill>
                <a:latin typeface="Arial" pitchFamily="34" charset="0"/>
                <a:ea typeface="Arial" pitchFamily="34" charset="-122"/>
                <a:cs typeface="Arial" pitchFamily="34" charset="-120"/>
              </a:rPr>
              <a:t>Spend →</a:t>
            </a:r>
            <a:endParaRPr lang="en-US" sz="900" dirty="0"/>
          </a:p>
        </p:txBody>
      </p:sp>
      <p:sp>
        <p:nvSpPr>
          <p:cNvPr id="23" name="Text 21"/>
          <p:cNvSpPr/>
          <p:nvPr/>
        </p:nvSpPr>
        <p:spPr>
          <a:xfrm>
            <a:off x="7315200" y="2578608"/>
            <a:ext cx="4069080" cy="274320"/>
          </a:xfrm>
          <a:prstGeom prst="rect">
            <a:avLst/>
          </a:prstGeom>
          <a:noFill/>
          <a:ln/>
        </p:spPr>
        <p:txBody>
          <a:bodyPr wrap="square" lIns="0" tIns="0" rIns="0" bIns="0" rtlCol="0" anchor="ctr"/>
          <a:lstStyle/>
          <a:p>
            <a:pPr algn="ctr" indent="0" marL="0">
              <a:buNone/>
            </a:pPr>
            <a:r>
              <a:rPr lang="en-US" sz="1100" b="1" dirty="0">
                <a:solidFill>
                  <a:srgbClr val="121212"/>
                </a:solidFill>
                <a:latin typeface="Arial" pitchFamily="34" charset="0"/>
                <a:ea typeface="Arial" pitchFamily="34" charset="-122"/>
                <a:cs typeface="Arial" pitchFamily="34" charset="-120"/>
              </a:rPr>
              <a:t>Diminishing returns</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Performance Marketing After the Click</dc:title>
  <dc:subject>PptxGenJS Presentation</dc:subject>
  <dc:creator>Tom Goodwin</dc:creator>
  <cp:lastModifiedBy>Tom Goodwin</cp:lastModifiedBy>
  <cp:revision>1</cp:revision>
  <dcterms:created xsi:type="dcterms:W3CDTF">2026-06-23T14:03:22Z</dcterms:created>
  <dcterms:modified xsi:type="dcterms:W3CDTF">2026-06-23T14:03:22Z</dcterms:modified>
</cp:coreProperties>
</file>